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310" r:id="rId3"/>
    <p:sldId id="258" r:id="rId4"/>
    <p:sldId id="259" r:id="rId5"/>
    <p:sldId id="260" r:id="rId6"/>
    <p:sldId id="261" r:id="rId7"/>
    <p:sldId id="311" r:id="rId8"/>
    <p:sldId id="263" r:id="rId9"/>
    <p:sldId id="264" r:id="rId10"/>
    <p:sldId id="265" r:id="rId11"/>
    <p:sldId id="266" r:id="rId12"/>
    <p:sldId id="267" r:id="rId13"/>
    <p:sldId id="312" r:id="rId14"/>
    <p:sldId id="269" r:id="rId15"/>
    <p:sldId id="270" r:id="rId16"/>
    <p:sldId id="271" r:id="rId17"/>
    <p:sldId id="313" r:id="rId18"/>
    <p:sldId id="273" r:id="rId19"/>
    <p:sldId id="274" r:id="rId20"/>
    <p:sldId id="275" r:id="rId21"/>
  </p:sldIdLst>
  <p:sldSz cx="18288000" cy="10287000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5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7" t="10439" r="20903" b="7833"/>
          <a:stretch/>
        </p:blipFill>
        <p:spPr bwMode="auto">
          <a:xfrm>
            <a:off x="2795042" y="109673"/>
            <a:ext cx="13105233" cy="10161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0" y="3694394"/>
            <a:ext cx="18258181" cy="3232619"/>
          </a:xfrm>
          <a:prstGeom prst="rect">
            <a:avLst/>
          </a:prstGeom>
          <a:solidFill>
            <a:srgbClr val="FFFFFF">
              <a:alpha val="8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969011161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F1E24713-9057-47BD-8355-99ED308EFC5F}"/>
              </a:ext>
            </a:extLst>
          </p:cNvPr>
          <p:cNvSpPr/>
          <p:nvPr/>
        </p:nvSpPr>
        <p:spPr>
          <a:xfrm>
            <a:off x="1582175" y="3631135"/>
            <a:ext cx="14799571" cy="3416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801" kern="0" spc="-1500" dirty="0">
                <a:solidFill>
                  <a:srgbClr val="AD1515"/>
                </a:solidFill>
                <a:latin typeface="Black Han Sans" pitchFamily="34" charset="0"/>
                <a:cs typeface="Black Han Sans" pitchFamily="34" charset="0"/>
              </a:rPr>
              <a:t>2023년 </a:t>
            </a:r>
            <a:r>
              <a:rPr lang="en-US" altLang="ko-KR" sz="10801" kern="0" spc="-1500" dirty="0" err="1">
                <a:solidFill>
                  <a:srgbClr val="AD1515"/>
                </a:solidFill>
                <a:latin typeface="Black Han Sans" pitchFamily="34" charset="0"/>
                <a:cs typeface="Black Han Sans" pitchFamily="34" charset="0"/>
              </a:rPr>
              <a:t>IPP형</a:t>
            </a:r>
            <a:endParaRPr lang="en-US" altLang="ko-KR" sz="10801" kern="0" spc="-1500" dirty="0">
              <a:solidFill>
                <a:srgbClr val="AD1515"/>
              </a:solidFill>
              <a:latin typeface="Black Han Sans" pitchFamily="34" charset="0"/>
              <a:cs typeface="Black Han Sans" pitchFamily="34" charset="0"/>
            </a:endParaRPr>
          </a:p>
          <a:p>
            <a:r>
              <a:rPr lang="en-US" altLang="ko-KR" sz="10801" kern="0" spc="-1500" dirty="0">
                <a:solidFill>
                  <a:srgbClr val="AD1515"/>
                </a:solidFill>
                <a:latin typeface="Black Han Sans" pitchFamily="34" charset="0"/>
                <a:cs typeface="Black Han Sans" pitchFamily="34" charset="0"/>
              </a:rPr>
              <a:t>            </a:t>
            </a:r>
            <a:r>
              <a:rPr lang="en-US" altLang="ko-KR" sz="10801" kern="0" spc="-1500" dirty="0" err="1">
                <a:solidFill>
                  <a:srgbClr val="AD1515"/>
                </a:solidFill>
                <a:latin typeface="Black Han Sans" pitchFamily="34" charset="0"/>
                <a:cs typeface="Black Han Sans" pitchFamily="34" charset="0"/>
              </a:rPr>
              <a:t>일학습병행</a:t>
            </a:r>
            <a:r>
              <a:rPr lang="en-US" altLang="ko-KR" sz="10801" kern="0" spc="-1500" dirty="0">
                <a:solidFill>
                  <a:srgbClr val="AD1515"/>
                </a:solidFill>
                <a:latin typeface="Black Han Sans" pitchFamily="34" charset="0"/>
                <a:cs typeface="Black Han Sans" pitchFamily="34" charset="0"/>
              </a:rPr>
              <a:t>     </a:t>
            </a:r>
            <a:r>
              <a:rPr lang="en-US" altLang="ko-KR" sz="10801" kern="0" spc="-1500" dirty="0" err="1">
                <a:solidFill>
                  <a:srgbClr val="AD1515"/>
                </a:solidFill>
                <a:latin typeface="Black Han Sans" pitchFamily="34" charset="0"/>
                <a:cs typeface="Black Han Sans" pitchFamily="34" charset="0"/>
              </a:rPr>
              <a:t>제도설명회</a:t>
            </a:r>
            <a:endParaRPr lang="en-US" altLang="ko-KR" sz="10801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408A6FD9-5AA0-490D-BC0E-EA3D517A39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0" y="0"/>
            <a:ext cx="2286000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931458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CF0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2" name="그룹 1002"/>
          <p:cNvGrpSpPr/>
          <p:nvPr/>
        </p:nvGrpSpPr>
        <p:grpSpPr>
          <a:xfrm>
            <a:off x="-193457" y="1124571"/>
            <a:ext cx="2742857" cy="493714"/>
            <a:chOff x="-193457" y="1124571"/>
            <a:chExt cx="2742857" cy="4937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16200000">
              <a:off x="-193457" y="1124571"/>
              <a:ext cx="2742857" cy="49371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552721" y="353981"/>
            <a:ext cx="14068279" cy="13234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8000" kern="0" spc="-900" dirty="0">
                <a:latin typeface="HY헤드라인M" panose="02030600000101010101" pitchFamily="18" charset="-127"/>
                <a:ea typeface="HY헤드라인M" panose="02030600000101010101" pitchFamily="18" charset="-127"/>
                <a:cs typeface="Black Han Sans" pitchFamily="34" charset="0"/>
              </a:rPr>
              <a:t>3. O F </a:t>
            </a:r>
            <a:r>
              <a:rPr lang="en-US" sz="8000" kern="0" spc="-900" dirty="0" err="1">
                <a:latin typeface="HY헤드라인M" panose="02030600000101010101" pitchFamily="18" charset="-127"/>
                <a:ea typeface="HY헤드라인M" panose="02030600000101010101" pitchFamily="18" charset="-127"/>
                <a:cs typeface="Black Han Sans" pitchFamily="34" charset="0"/>
              </a:rPr>
              <a:t>F</a:t>
            </a:r>
            <a:r>
              <a:rPr lang="en-US" sz="8000" kern="0" spc="-900" dirty="0">
                <a:latin typeface="HY헤드라인M" panose="02030600000101010101" pitchFamily="18" charset="-127"/>
                <a:ea typeface="HY헤드라인M" panose="02030600000101010101" pitchFamily="18" charset="-127"/>
                <a:cs typeface="Black Han Sans" pitchFamily="34" charset="0"/>
              </a:rPr>
              <a:t> – J T 교과목</a:t>
            </a:r>
            <a:endParaRPr lang="en-US" sz="8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9156866"/>
              </p:ext>
            </p:extLst>
          </p:nvPr>
        </p:nvGraphicFramePr>
        <p:xfrm>
          <a:off x="1197565" y="2019300"/>
          <a:ext cx="16459200" cy="750312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91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342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93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548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288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16414">
                <a:tc>
                  <a:txBody>
                    <a:bodyPr/>
                    <a:lstStyle/>
                    <a:p>
                      <a:pPr algn="ctr"/>
                      <a:r>
                        <a:rPr lang="en-US" sz="2900" dirty="0"/>
                        <a:t>구분</a:t>
                      </a:r>
                      <a:endParaRPr lang="en-US" sz="29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dirty="0"/>
                        <a:t>교과목명</a:t>
                      </a:r>
                      <a:endParaRPr lang="en-US" sz="29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dirty="0"/>
                        <a:t>이수학점</a:t>
                      </a:r>
                      <a:endParaRPr lang="en-US" sz="29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dirty="0"/>
                        <a:t>NCS능력단위명</a:t>
                      </a:r>
                      <a:endParaRPr lang="en-US" sz="29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dirty="0"/>
                        <a:t>교육시간</a:t>
                      </a:r>
                      <a:endParaRPr lang="en-US" sz="29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1039">
                <a:tc rowSpan="7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  <a:p>
                      <a:pPr algn="ctr"/>
                      <a:endParaRPr lang="en-US" sz="2400" dirty="0"/>
                    </a:p>
                    <a:p>
                      <a:pPr algn="ctr"/>
                      <a:endParaRPr lang="en-US" sz="2400" dirty="0"/>
                    </a:p>
                    <a:p>
                      <a:pPr algn="ctr"/>
                      <a:endParaRPr lang="en-US" sz="2400" dirty="0"/>
                    </a:p>
                    <a:p>
                      <a:pPr algn="ctr"/>
                      <a:endParaRPr lang="en-US" sz="2400" dirty="0"/>
                    </a:p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sz="2400" dirty="0"/>
                        <a:t>4학년 1학기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sz="2400" dirty="0" err="1"/>
                        <a:t>사용자인터페이스와</a:t>
                      </a:r>
                      <a:r>
                        <a:rPr lang="en-US" sz="2400" dirty="0"/>
                        <a:t>
서버구현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  <a:p>
                      <a:pPr algn="ctr"/>
                      <a:endParaRPr lang="en-US" sz="2400" dirty="0"/>
                    </a:p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sz="2400" dirty="0"/>
                        <a:t>3학점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서버프로그램 구현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sz="2400" dirty="0"/>
                        <a:t>60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8355"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인터페이스 구현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8355"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화면설계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8355"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sz="2400" dirty="0" err="1"/>
                        <a:t>SW설계·테스트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sz="2400" dirty="0"/>
                        <a:t>3학점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요구사항 확인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sz="2400" dirty="0"/>
                        <a:t>45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8355"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애플리케이션 설계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8355"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sz="2400" dirty="0" err="1"/>
                        <a:t>SW통합구현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sz="2400" dirty="0"/>
                        <a:t>3학점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통합구현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sz="2400" dirty="0"/>
                        <a:t>45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6068"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소프트웨어 개발 보안 구축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51039">
                <a:tc rowSpan="3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sz="2400" dirty="0" err="1"/>
                        <a:t>상상더학기</a:t>
                      </a:r>
                      <a:r>
                        <a:rPr lang="en-US" sz="2400" dirty="0"/>
                        <a:t>
(여름계절학기기간)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sz="2400" dirty="0" err="1"/>
                        <a:t>데이터베이스시스템구현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sz="2400" dirty="0"/>
                        <a:t>3학점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sz="2400" dirty="0" err="1"/>
                        <a:t>데이터입출력</a:t>
                      </a:r>
                      <a:r>
                        <a:rPr lang="en-US" sz="2400" dirty="0"/>
                        <a:t> 구현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sz="2400" dirty="0"/>
                        <a:t>45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28355"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SQL응용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28355"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직업기초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비교과 25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직업기초능력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28355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합계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12학점</a:t>
                      </a:r>
                      <a:endParaRPr lang="en-US" sz="36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200</a:t>
                      </a:r>
                      <a:endParaRPr lang="en-US" sz="36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2" name="그림 1">
            <a:extLst>
              <a:ext uri="{FF2B5EF4-FFF2-40B4-BE49-F238E27FC236}">
                <a16:creationId xmlns:a16="http://schemas.microsoft.com/office/drawing/2014/main" id="{9BDD4AAF-044D-44B8-BE41-22BFCF6A0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55214" y="1020"/>
            <a:ext cx="2232786" cy="17896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CF0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2" name="그룹 1002"/>
          <p:cNvGrpSpPr/>
          <p:nvPr/>
        </p:nvGrpSpPr>
        <p:grpSpPr>
          <a:xfrm>
            <a:off x="-533400" y="1121798"/>
            <a:ext cx="2742857" cy="493714"/>
            <a:chOff x="-193457" y="1124571"/>
            <a:chExt cx="2742857" cy="4937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16200000">
              <a:off x="-193457" y="1124571"/>
              <a:ext cx="2742857" cy="49371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084886" y="20077"/>
            <a:ext cx="16735279" cy="13234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8000" kern="0" spc="-900" dirty="0">
                <a:latin typeface="Black Han Sans" pitchFamily="34" charset="0"/>
                <a:cs typeface="Black Han Sans" pitchFamily="34" charset="0"/>
              </a:rPr>
              <a:t>4. 훈련과정 전체 일정</a:t>
            </a:r>
            <a:endParaRPr lang="en-US" sz="80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6807662"/>
              </p:ext>
            </p:extLst>
          </p:nvPr>
        </p:nvGraphicFramePr>
        <p:xfrm>
          <a:off x="995209" y="1624318"/>
          <a:ext cx="17145004" cy="724696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142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0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43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23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03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4039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4039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8451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4039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4039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94039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94039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94039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94039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940392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940392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940392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44545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기간</a:t>
                      </a:r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2022년</a:t>
                      </a:r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2023년</a:t>
                      </a:r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2024년</a:t>
                      </a:r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095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highlight>
                          <a:srgbClr val="C0C0C0"/>
                        </a:highlight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11월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highlight>
                          <a:srgbClr val="C0C0C0"/>
                        </a:highlight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12월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highlight>
                          <a:srgbClr val="C0C0C0"/>
                        </a:highlight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1월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highlight>
                          <a:srgbClr val="C0C0C0"/>
                        </a:highlight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2월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highlight>
                          <a:srgbClr val="C0C0C0"/>
                        </a:highlight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3월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highlight>
                          <a:srgbClr val="C0C0C0"/>
                        </a:highlight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4월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highlight>
                          <a:srgbClr val="C0C0C0"/>
                        </a:highlight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5월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highlight>
                          <a:srgbClr val="C0C0C0"/>
                        </a:highlight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6월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highlight>
                          <a:srgbClr val="C0C0C0"/>
                        </a:highlight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7월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highlight>
                          <a:srgbClr val="C0C0C0"/>
                        </a:highlight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8월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highlight>
                          <a:srgbClr val="C0C0C0"/>
                        </a:highlight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9월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highlight>
                          <a:srgbClr val="C0C0C0"/>
                        </a:highlight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10월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highlight>
                          <a:srgbClr val="C0C0C0"/>
                        </a:highlight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11월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highlight>
                          <a:srgbClr val="C0C0C0"/>
                        </a:highlight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12월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highlight>
                          <a:srgbClr val="C0C0C0"/>
                        </a:highlight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1월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highlight>
                          <a:srgbClr val="C0C0C0"/>
                        </a:highlight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2월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highlight>
                          <a:srgbClr val="C0C0C0"/>
                        </a:highlight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3월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highlight>
                          <a:srgbClr val="C0C0C0"/>
                        </a:highlight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69258"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예비과정</a:t>
                      </a:r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
+</a:t>
                      </a:r>
                    </a:p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
일학습병행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00FF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r>
                        <a:rPr lang="en-US" sz="1600" dirty="0" err="1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설명회</a:t>
                      </a:r>
                      <a:r>
                        <a:rPr lang="en-US" sz="1600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
</a:t>
                      </a:r>
                    </a:p>
                    <a:p>
                      <a:pPr algn="ctr"/>
                      <a:r>
                        <a:rPr lang="en-US" sz="1600" dirty="0" err="1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신청</a:t>
                      </a:r>
                      <a:endParaRPr lang="en-US" sz="1600" dirty="0">
                        <a:solidFill>
                          <a:srgbClr val="0000FF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r>
                        <a:rPr lang="en-US" sz="1600" dirty="0" err="1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접수</a:t>
                      </a:r>
                      <a:r>
                        <a:rPr lang="en-US" sz="1600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 
</a:t>
                      </a:r>
                    </a:p>
                    <a:p>
                      <a:pPr algn="ctr"/>
                      <a:r>
                        <a:rPr lang="en-US" sz="1600" dirty="0" err="1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기업</a:t>
                      </a:r>
                      <a:endParaRPr lang="en-US" sz="1600" dirty="0">
                        <a:solidFill>
                          <a:srgbClr val="0000FF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r>
                        <a:rPr lang="en-US" sz="1600" dirty="0" err="1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면접</a:t>
                      </a:r>
                      <a:endParaRPr lang="en-US" sz="1600" b="1" dirty="0">
                        <a:solidFill>
                          <a:srgbClr val="0000FF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기업</a:t>
                      </a:r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
확정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현장</a:t>
                      </a:r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
실습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현장</a:t>
                      </a:r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
실습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 rowSpan="2" gridSpan="4"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endParaRPr lang="en-US" sz="1600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endParaRPr lang="en-US" sz="1600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endParaRPr lang="en-US" sz="1600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endParaRPr lang="en-US" sz="1600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r>
                        <a:rPr lang="en-US" sz="16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OFF-JT
(학교에서 수업)</a:t>
                      </a:r>
                      <a:endParaRPr lang="en-US" sz="1600" b="1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rowSpan="2" gridSpan="8"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endParaRPr lang="en-US" sz="1600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endParaRPr lang="en-US" sz="1600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endParaRPr lang="en-US" sz="1600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r>
                        <a:rPr lang="en-US" sz="16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OJT
(기업에서 실습)</a:t>
                      </a:r>
                      <a:endParaRPr lang="en-US" sz="1600" b="1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일반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
직원
전환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34123"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일학습</a:t>
                      </a:r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병행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rgbClr val="0000FF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r>
                        <a:rPr lang="en-US" sz="1600" b="0" dirty="0" err="1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설명회</a:t>
                      </a:r>
                      <a:endParaRPr lang="en-US" sz="1600" b="0" dirty="0">
                        <a:solidFill>
                          <a:srgbClr val="0000FF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endParaRPr lang="en-US" sz="1600" b="0" dirty="0">
                        <a:solidFill>
                          <a:srgbClr val="0000FF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r>
                        <a:rPr lang="ko-KR" altLang="en-US" sz="1600" b="0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신청</a:t>
                      </a:r>
                    </a:p>
                    <a:p>
                      <a:pPr algn="ctr"/>
                      <a:r>
                        <a:rPr lang="ko-KR" altLang="en-US" sz="1600" b="0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접수</a:t>
                      </a:r>
                      <a:r>
                        <a:rPr lang="en-US" altLang="ko-KR" sz="1600" b="0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, </a:t>
                      </a:r>
                    </a:p>
                    <a:p>
                      <a:pPr algn="ctr"/>
                      <a:endParaRPr lang="en-US" altLang="ko-KR" sz="1600" b="0" dirty="0">
                        <a:solidFill>
                          <a:srgbClr val="0000FF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  <a:p>
                      <a:pPr algn="ctr"/>
                      <a:r>
                        <a:rPr lang="ko-KR" altLang="en-US" sz="1600" b="0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기업</a:t>
                      </a:r>
                    </a:p>
                    <a:p>
                      <a:pPr algn="ctr"/>
                      <a:r>
                        <a:rPr lang="ko-KR" altLang="en-US" sz="1600" b="0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면접</a:t>
                      </a:r>
                      <a:endParaRPr lang="en-US" sz="1600" b="0" dirty="0">
                        <a:solidFill>
                          <a:srgbClr val="0000FF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r>
                        <a:rPr lang="en-US" sz="16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
</a:t>
                      </a:r>
                    </a:p>
                    <a:p>
                      <a:pPr algn="ctr"/>
                      <a:r>
                        <a:rPr lang="en-US" sz="16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기업면접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기업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
면접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근로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
계약
체결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gridSpan="8" v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89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급여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최저임금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(2023년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기준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월201만 580원)이상 급여 지급</a:t>
                      </a:r>
                      <a:endParaRPr lang="en-US" sz="1600" b="1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Times New Roman"/>
                        <a:cs typeface="Times New Roman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844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국가자격인정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외부평가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**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3893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지원금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일학습병행
장학금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정부지원금***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1003" name="그룹 1003"/>
          <p:cNvGrpSpPr/>
          <p:nvPr/>
        </p:nvGrpSpPr>
        <p:grpSpPr>
          <a:xfrm>
            <a:off x="995209" y="8519213"/>
            <a:ext cx="11806391" cy="1489400"/>
            <a:chOff x="1528302" y="8237606"/>
            <a:chExt cx="10852650" cy="1621475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8302" y="8237606"/>
              <a:ext cx="10852650" cy="1621475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084886" y="8662682"/>
            <a:ext cx="11030914" cy="113877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800" kern="0" spc="-2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* </a:t>
            </a:r>
            <a:r>
              <a:rPr lang="en-US" sz="2000" kern="0" spc="-2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예비과정: 2개월 현장실습(2023년 1월~2월) 후 해당기업 </a:t>
            </a:r>
            <a:r>
              <a:rPr lang="en-US" sz="2000" kern="0" spc="-200" dirty="0" err="1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일학습병행</a:t>
            </a:r>
            <a:r>
              <a:rPr lang="en-US" sz="2000" kern="0" spc="-2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 </a:t>
            </a:r>
            <a:r>
              <a:rPr lang="en-US" sz="2000" kern="0" spc="-200" dirty="0" err="1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연계</a:t>
            </a:r>
            <a:endParaRPr lang="en-US" sz="2000" kern="0" spc="-2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S-Core Dream 4 Regular" pitchFamily="34" charset="0"/>
            </a:endParaRPr>
          </a:p>
          <a:p>
            <a:r>
              <a:rPr lang="en-US" sz="2000" kern="0" spc="-2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** 외부평가 응시 필수</a:t>
            </a:r>
          </a:p>
          <a:p>
            <a:r>
              <a:rPr lang="en-US" sz="2000" kern="0" spc="-2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*** 정부지원금은 외부평가 응시 후 지급 예정임(24년 5월 중)</a:t>
            </a:r>
            <a:endParaRPr lang="en-US" sz="2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0F260DDD-20FA-478C-A82A-5EB0C50B42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30600" y="42937"/>
            <a:ext cx="2037806" cy="151916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CF0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2" name="그룹 1002"/>
          <p:cNvGrpSpPr/>
          <p:nvPr/>
        </p:nvGrpSpPr>
        <p:grpSpPr>
          <a:xfrm>
            <a:off x="-727448" y="1153706"/>
            <a:ext cx="2742857" cy="493714"/>
            <a:chOff x="-193457" y="1124571"/>
            <a:chExt cx="2742857" cy="4937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16200000">
              <a:off x="-193457" y="1124571"/>
              <a:ext cx="2742857" cy="49371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908741" y="0"/>
            <a:ext cx="12273859" cy="14465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8800" kern="0" spc="-900" dirty="0">
                <a:latin typeface="HY헤드라인M" panose="02030600000101010101" pitchFamily="18" charset="-127"/>
                <a:ea typeface="HY헤드라인M" panose="02030600000101010101" pitchFamily="18" charset="-127"/>
                <a:cs typeface="Black Han Sans" pitchFamily="34" charset="0"/>
              </a:rPr>
              <a:t>5. 일학습병행 주요사항</a:t>
            </a:r>
            <a:endParaRPr lang="en-US" sz="88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031658"/>
              </p:ext>
            </p:extLst>
          </p:nvPr>
        </p:nvGraphicFramePr>
        <p:xfrm>
          <a:off x="789806" y="1943100"/>
          <a:ext cx="17345793" cy="788765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819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8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769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9464">
                <a:tc>
                  <a:txBody>
                    <a:bodyPr/>
                    <a:lstStyle/>
                    <a:p>
                      <a:pPr algn="ctr"/>
                      <a:r>
                        <a:rPr lang="en-US" sz="2900" dirty="0"/>
                        <a:t>구분</a:t>
                      </a:r>
                      <a:endParaRPr lang="en-US" sz="29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dirty="0"/>
                        <a:t>일학습병행</a:t>
                      </a:r>
                      <a:endParaRPr lang="en-US" sz="29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dirty="0"/>
                        <a:t>비고</a:t>
                      </a:r>
                      <a:endParaRPr lang="en-US" sz="29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969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대상</a:t>
                      </a:r>
                      <a:endParaRPr lang="en-US" sz="24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SW개발에 관심 있는 4학년 1학기차 학생(23년 1학기 기준)</a:t>
                      </a:r>
                      <a:endParaRPr lang="en-US" sz="24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0969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기업</a:t>
                      </a:r>
                      <a:endParaRPr lang="en-US" sz="24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중소기업+중견기업</a:t>
                      </a:r>
                      <a:endParaRPr lang="en-US" sz="24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0969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참여기간</a:t>
                      </a:r>
                      <a:endParaRPr lang="en-US" sz="24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Off-JT(학교에서 수업), OJT(기업에서 실습) 총 1년 내외</a:t>
                      </a:r>
                      <a:endParaRPr lang="en-US" sz="24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0969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학생신분</a:t>
                      </a:r>
                      <a:endParaRPr lang="en-US" sz="24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[학습근로자] – 근로자 신분, 4대보험 가입, 근로계약서 작성</a:t>
                      </a:r>
                      <a:endParaRPr lang="en-US" sz="24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969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취업연계여부</a:t>
                      </a:r>
                      <a:endParaRPr lang="en-US" sz="24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취업 (근로계약서 작성 후 프로그램 참여)</a:t>
                      </a:r>
                      <a:endParaRPr lang="en-US" sz="24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27365">
                <a:tc>
                  <a:txBody>
                    <a:bodyPr/>
                    <a:lstStyle/>
                    <a:p>
                      <a:pPr algn="l"/>
                      <a:endParaRPr lang="en-US" sz="24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/>
                      <a:endParaRPr lang="en-US" sz="24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/>
                      <a:endParaRPr lang="en-US" sz="24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/>
                      <a:r>
                        <a:rPr lang="en-US" sz="240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지원사항</a:t>
                      </a:r>
                      <a:endParaRPr lang="en-US" sz="24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24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en-US" sz="2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OJT 수행 시 최저임금에 준하는 </a:t>
                      </a:r>
                      <a:r>
                        <a:rPr lang="en-US" sz="240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급여</a:t>
                      </a:r>
                      <a:r>
                        <a:rPr lang="en-US" sz="2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sz="240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지급</a:t>
                      </a:r>
                      <a:endParaRPr lang="en-US" sz="24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en-US" sz="2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en-US" sz="240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대학에서</a:t>
                      </a:r>
                      <a:r>
                        <a:rPr lang="en-US" sz="2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일학습병행 장학금 지급(수업료의 0~35%)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en-US" sz="2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en-US" sz="240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정부지원금</a:t>
                      </a:r>
                      <a:r>
                        <a:rPr lang="en-US" sz="2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지급(일학습병행 외부평가 응시 후 일시불 </a:t>
                      </a:r>
                      <a:r>
                        <a:rPr lang="en-US" sz="240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지급</a:t>
                      </a:r>
                      <a:r>
                        <a:rPr lang="en-US" sz="2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en-US" sz="2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
</a:t>
                      </a:r>
                      <a:r>
                        <a:rPr lang="en-US" sz="2000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ex)  2023년 </a:t>
                      </a:r>
                      <a:r>
                        <a:rPr lang="en-US" sz="2000" dirty="0" err="1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예시</a:t>
                      </a:r>
                      <a:r>
                        <a:rPr lang="en-US" sz="2000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</a:t>
                      </a:r>
                      <a:r>
                        <a:rPr lang="en-US" sz="2000" dirty="0" err="1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임금</a:t>
                      </a:r>
                      <a:r>
                        <a:rPr lang="en-US" sz="2000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:  2,010만580원*7개월 </a:t>
                      </a:r>
                      <a:r>
                        <a:rPr lang="en-US" sz="2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
      </a:t>
                      </a:r>
                      <a:r>
                        <a:rPr lang="en-US" sz="2000" dirty="0" err="1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IPP장학금</a:t>
                      </a:r>
                      <a:r>
                        <a:rPr lang="en-US" sz="2000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 :  0*~170만원      (*타장학금 100% 수혜자) 
      </a:t>
                      </a:r>
                      <a:r>
                        <a:rPr lang="en-US" sz="2000" dirty="0" err="1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정부지원금</a:t>
                      </a:r>
                      <a:r>
                        <a:rPr lang="en-US" sz="2000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**         :  0~180만원 내외</a:t>
                      </a:r>
                      <a:endParaRPr lang="en-US" sz="2000" dirty="0">
                        <a:solidFill>
                          <a:srgbClr val="0000FF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endParaRPr lang="en-US" sz="24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/>
                      <a:r>
                        <a:rPr lang="en-US" sz="2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**</a:t>
                      </a:r>
                      <a:r>
                        <a:rPr lang="en-US" sz="240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정부지원금은</a:t>
                      </a:r>
                      <a:r>
                        <a:rPr lang="en-US" sz="2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sz="240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외부평가</a:t>
                      </a:r>
                      <a:r>
                        <a:rPr lang="en-US" sz="2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응시 후 </a:t>
                      </a:r>
                      <a:r>
                        <a:rPr lang="en-US" sz="240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지급</a:t>
                      </a:r>
                      <a:endParaRPr lang="en-US" sz="24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91816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학교수업 기간
학점인정</a:t>
                      </a:r>
                      <a:endParaRPr lang="en-US" sz="24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en-US" sz="2400" dirty="0" err="1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컴퓨터공학부</a:t>
                      </a:r>
                      <a:r>
                        <a:rPr lang="en-US" sz="2400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: 전선 12학점
- </a:t>
                      </a:r>
                      <a:r>
                        <a:rPr lang="en-US" sz="2400" dirty="0" err="1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컴퓨터공학부</a:t>
                      </a:r>
                      <a:r>
                        <a:rPr lang="en-US" sz="2400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외   : 일선 12학점</a:t>
                      </a:r>
                      <a:endParaRPr lang="en-US" sz="2400" dirty="0">
                        <a:solidFill>
                          <a:srgbClr val="0000FF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1학기 9학점, 여름계절학기 3학점</a:t>
                      </a:r>
                    </a:p>
                    <a:p>
                      <a:pPr algn="ctr"/>
                      <a:r>
                        <a:rPr lang="en-US" sz="2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(여름계절학기 학과 협의 후 진행)</a:t>
                      </a:r>
                      <a:endParaRPr lang="en-US" sz="20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55746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실습기간
학점인정</a:t>
                      </a:r>
                      <a:endParaRPr lang="en-US" sz="24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    </a:t>
                      </a:r>
                    </a:p>
                    <a:p>
                      <a:pPr algn="l"/>
                      <a:r>
                        <a:rPr lang="en-US" sz="2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15학점(전선 12, 일선 3 예정)      </a:t>
                      </a:r>
                      <a:r>
                        <a:rPr lang="en-US" sz="2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 </a:t>
                      </a:r>
                      <a:endParaRPr lang="en-US" sz="240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/>
                      <a:r>
                        <a:rPr lang="en-US" sz="2000" dirty="0" err="1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트랙제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시행으로 인하여 학점인정 방식 변경될 수 있음</a:t>
                      </a:r>
                      <a:endParaRPr lang="en-US" sz="2000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2" name="그림 1">
            <a:extLst>
              <a:ext uri="{FF2B5EF4-FFF2-40B4-BE49-F238E27FC236}">
                <a16:creationId xmlns:a16="http://schemas.microsoft.com/office/drawing/2014/main" id="{8D970702-718F-4973-8600-1D2B909A34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54400" y="41108"/>
            <a:ext cx="2102759" cy="159719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FAE7BADF-791A-40D8-A996-B141CFC2C82E}"/>
              </a:ext>
            </a:extLst>
          </p:cNvPr>
          <p:cNvSpPr/>
          <p:nvPr/>
        </p:nvSpPr>
        <p:spPr>
          <a:xfrm>
            <a:off x="2438400" y="3619500"/>
            <a:ext cx="131064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8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Ⅳ. IPP</a:t>
            </a:r>
            <a:r>
              <a:rPr lang="ko-KR" altLang="en-US" sz="88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형 일학습병행 학생      선발절차  및 향후 일정 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DC78C9A-07BB-43A9-82D8-53A4465AA7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0" y="114300"/>
            <a:ext cx="21368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435864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ECF0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2" name="그룹 1002"/>
          <p:cNvGrpSpPr/>
          <p:nvPr/>
        </p:nvGrpSpPr>
        <p:grpSpPr>
          <a:xfrm>
            <a:off x="-193457" y="1124571"/>
            <a:ext cx="2742857" cy="493714"/>
            <a:chOff x="-193457" y="1124571"/>
            <a:chExt cx="2742857" cy="4937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16200000">
              <a:off x="-193457" y="1124571"/>
              <a:ext cx="2742857" cy="49371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424829" y="767489"/>
            <a:ext cx="14086467" cy="1508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9200" kern="0" spc="-900" dirty="0">
                <a:latin typeface="HY헤드라인M" panose="02030600000101010101" pitchFamily="18" charset="-127"/>
                <a:ea typeface="HY헤드라인M" panose="02030600000101010101" pitchFamily="18" charset="-127"/>
                <a:cs typeface="Black Han Sans" pitchFamily="34" charset="0"/>
              </a:rPr>
              <a:t>1. IPP형 일학습병행 운영절차</a:t>
            </a:r>
            <a:endParaRPr 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003" name="그룹 1003"/>
          <p:cNvGrpSpPr/>
          <p:nvPr/>
        </p:nvGrpSpPr>
        <p:grpSpPr>
          <a:xfrm>
            <a:off x="1229138" y="3420427"/>
            <a:ext cx="4142429" cy="1811136"/>
            <a:chOff x="1229138" y="3420427"/>
            <a:chExt cx="4142429" cy="1811136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9138" y="3420427"/>
              <a:ext cx="4142429" cy="1811136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287774" y="3636777"/>
            <a:ext cx="4025158" cy="210223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000" kern="0" spc="-100" dirty="0">
                <a:solidFill>
                  <a:srgbClr val="AD1515"/>
                </a:solidFill>
                <a:latin typeface="S-Core Dream 6 Bold" pitchFamily="34" charset="0"/>
                <a:cs typeface="S-Core Dream 6 Bold" pitchFamily="34" charset="0"/>
              </a:rPr>
              <a:t>1. 일학습병행</a:t>
            </a:r>
          </a:p>
          <a:p>
            <a:pPr algn="ctr"/>
            <a:r>
              <a:rPr lang="en-US" sz="3000" kern="0" spc="-100" dirty="0">
                <a:solidFill>
                  <a:srgbClr val="AD1515"/>
                </a:solidFill>
                <a:latin typeface="S-Core Dream 6 Bold" pitchFamily="34" charset="0"/>
                <a:cs typeface="S-Core Dream 6 Bold" pitchFamily="34" charset="0"/>
              </a:rPr>
              <a:t>기업선정</a:t>
            </a:r>
            <a:endParaRPr lang="en-US" dirty="0"/>
          </a:p>
        </p:txBody>
      </p:sp>
      <p:grpSp>
        <p:nvGrpSpPr>
          <p:cNvPr id="1004" name="그룹 1004"/>
          <p:cNvGrpSpPr/>
          <p:nvPr/>
        </p:nvGrpSpPr>
        <p:grpSpPr>
          <a:xfrm>
            <a:off x="6557534" y="3420427"/>
            <a:ext cx="4142429" cy="1811136"/>
            <a:chOff x="6557534" y="3420427"/>
            <a:chExt cx="4142429" cy="181113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57534" y="3420427"/>
              <a:ext cx="4142429" cy="1811136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6616168" y="4046301"/>
            <a:ext cx="4025158" cy="79997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000" kern="0" spc="-100" dirty="0">
                <a:solidFill>
                  <a:srgbClr val="AD1515"/>
                </a:solidFill>
                <a:latin typeface="S-Core Dream 6 Bold" pitchFamily="34" charset="0"/>
                <a:cs typeface="S-Core Dream 6 Bold" pitchFamily="34" charset="0"/>
              </a:rPr>
              <a:t>2. 협약체결</a:t>
            </a:r>
            <a:endParaRPr lang="en-US" dirty="0"/>
          </a:p>
        </p:txBody>
      </p:sp>
      <p:grpSp>
        <p:nvGrpSpPr>
          <p:cNvPr id="1005" name="그룹 1005"/>
          <p:cNvGrpSpPr/>
          <p:nvPr/>
        </p:nvGrpSpPr>
        <p:grpSpPr>
          <a:xfrm>
            <a:off x="11920246" y="3420427"/>
            <a:ext cx="4142429" cy="1811136"/>
            <a:chOff x="11920246" y="3420427"/>
            <a:chExt cx="4142429" cy="1811136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920246" y="3420427"/>
              <a:ext cx="4142429" cy="1811136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11978863" y="3636777"/>
            <a:ext cx="4025158" cy="21022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000" kern="0" spc="-100" dirty="0">
                <a:solidFill>
                  <a:srgbClr val="AD1515"/>
                </a:solidFill>
                <a:latin typeface="S-Core Dream 6 Bold" pitchFamily="34" charset="0"/>
                <a:cs typeface="S-Core Dream 6 Bold" pitchFamily="34" charset="0"/>
              </a:rPr>
              <a:t>3. 희망기업 지원</a:t>
            </a:r>
          </a:p>
          <a:p>
            <a:pPr algn="ctr"/>
            <a:r>
              <a:rPr lang="en-US" sz="3000" kern="0" spc="-100" dirty="0">
                <a:solidFill>
                  <a:srgbClr val="AD1515"/>
                </a:solidFill>
                <a:latin typeface="S-Core Dream 6 Bold" pitchFamily="34" charset="0"/>
                <a:cs typeface="S-Core Dream 6 Bold" pitchFamily="34" charset="0"/>
              </a:rPr>
              <a:t>(학생→기업)</a:t>
            </a:r>
            <a:endParaRPr lang="en-US" dirty="0"/>
          </a:p>
        </p:txBody>
      </p:sp>
      <p:grpSp>
        <p:nvGrpSpPr>
          <p:cNvPr id="1006" name="그룹 1006"/>
          <p:cNvGrpSpPr/>
          <p:nvPr/>
        </p:nvGrpSpPr>
        <p:grpSpPr>
          <a:xfrm>
            <a:off x="5524667" y="3927765"/>
            <a:ext cx="907417" cy="886431"/>
            <a:chOff x="5524667" y="3927765"/>
            <a:chExt cx="907417" cy="886431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24667" y="3927765"/>
              <a:ext cx="907417" cy="886431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0864401" y="3882779"/>
            <a:ext cx="907417" cy="886431"/>
            <a:chOff x="10864401" y="3882779"/>
            <a:chExt cx="907417" cy="886431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64401" y="3882779"/>
              <a:ext cx="907417" cy="886431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6244397" y="3882779"/>
            <a:ext cx="907417" cy="886431"/>
            <a:chOff x="16244397" y="3882779"/>
            <a:chExt cx="907417" cy="886431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244397" y="3882779"/>
              <a:ext cx="907417" cy="886431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229138" y="5570290"/>
            <a:ext cx="4142429" cy="1811136"/>
            <a:chOff x="1229138" y="5570290"/>
            <a:chExt cx="4142429" cy="1811136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29138" y="5570290"/>
              <a:ext cx="4142429" cy="1811136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848615" y="5786638"/>
            <a:ext cx="4888709" cy="21022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000" kern="0" spc="-100" dirty="0">
                <a:solidFill>
                  <a:srgbClr val="18A8F1"/>
                </a:solidFill>
                <a:latin typeface="S-Core Dream 6 Bold" pitchFamily="34" charset="0"/>
                <a:cs typeface="S-Core Dream 6 Bold" pitchFamily="34" charset="0"/>
              </a:rPr>
              <a:t>4. 학생면접 및 선발</a:t>
            </a:r>
          </a:p>
          <a:p>
            <a:pPr algn="ctr"/>
            <a:r>
              <a:rPr lang="en-US" sz="3000" kern="0" spc="-100" dirty="0">
                <a:solidFill>
                  <a:srgbClr val="18A8F1"/>
                </a:solidFill>
                <a:latin typeface="S-Core Dream 6 Bold" pitchFamily="34" charset="0"/>
                <a:cs typeface="S-Core Dream 6 Bold" pitchFamily="34" charset="0"/>
              </a:rPr>
              <a:t>(기업→학생)</a:t>
            </a:r>
            <a:endParaRPr lang="en-US" dirty="0"/>
          </a:p>
        </p:txBody>
      </p:sp>
      <p:grpSp>
        <p:nvGrpSpPr>
          <p:cNvPr id="1010" name="그룹 1010"/>
          <p:cNvGrpSpPr/>
          <p:nvPr/>
        </p:nvGrpSpPr>
        <p:grpSpPr>
          <a:xfrm>
            <a:off x="6557534" y="5570290"/>
            <a:ext cx="4142429" cy="1811136"/>
            <a:chOff x="6557534" y="5570290"/>
            <a:chExt cx="4142429" cy="1811136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57534" y="5570290"/>
              <a:ext cx="4142429" cy="1811136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1920246" y="5570290"/>
            <a:ext cx="4142429" cy="1811136"/>
            <a:chOff x="11920246" y="5570290"/>
            <a:chExt cx="4142429" cy="1811136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920246" y="5570290"/>
              <a:ext cx="4142429" cy="1811136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11978855" y="5786638"/>
            <a:ext cx="4025158" cy="21022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000" kern="0" spc="-100" dirty="0">
                <a:solidFill>
                  <a:srgbClr val="18A8F1"/>
                </a:solidFill>
                <a:latin typeface="S-Core Dream 6 Bold" pitchFamily="34" charset="0"/>
                <a:cs typeface="S-Core Dream 6 Bold" pitchFamily="34" charset="0"/>
              </a:rPr>
              <a:t>6. OFF-JT이수</a:t>
            </a:r>
          </a:p>
          <a:p>
            <a:pPr algn="ctr"/>
            <a:r>
              <a:rPr lang="en-US" sz="3000" kern="0" spc="-100" dirty="0">
                <a:solidFill>
                  <a:srgbClr val="18A8F1"/>
                </a:solidFill>
                <a:latin typeface="S-Core Dream 6 Bold" pitchFamily="34" charset="0"/>
                <a:cs typeface="S-Core Dream 6 Bold" pitchFamily="34" charset="0"/>
              </a:rPr>
              <a:t>(학교에서 수업)</a:t>
            </a:r>
            <a:endParaRPr lang="en-US" dirty="0"/>
          </a:p>
        </p:txBody>
      </p:sp>
      <p:grpSp>
        <p:nvGrpSpPr>
          <p:cNvPr id="1012" name="그룹 1012"/>
          <p:cNvGrpSpPr/>
          <p:nvPr/>
        </p:nvGrpSpPr>
        <p:grpSpPr>
          <a:xfrm>
            <a:off x="5524667" y="6077628"/>
            <a:ext cx="907417" cy="886431"/>
            <a:chOff x="5524667" y="6077628"/>
            <a:chExt cx="907417" cy="886431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24667" y="6077628"/>
              <a:ext cx="907417" cy="886431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10864401" y="6032642"/>
            <a:ext cx="907417" cy="886431"/>
            <a:chOff x="10864401" y="6032642"/>
            <a:chExt cx="907417" cy="886431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864401" y="6032642"/>
              <a:ext cx="907417" cy="886431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6244397" y="6032642"/>
            <a:ext cx="907417" cy="886431"/>
            <a:chOff x="16244397" y="6032642"/>
            <a:chExt cx="907417" cy="886431"/>
          </a:xfrm>
        </p:grpSpPr>
        <p:pic>
          <p:nvPicPr>
            <p:cNvPr id="49" name="Object 4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244397" y="6032642"/>
              <a:ext cx="907417" cy="886431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229138" y="7708375"/>
            <a:ext cx="4142429" cy="1811136"/>
            <a:chOff x="1229138" y="7708375"/>
            <a:chExt cx="4142429" cy="1811136"/>
          </a:xfrm>
        </p:grpSpPr>
        <p:pic>
          <p:nvPicPr>
            <p:cNvPr id="52" name="Object 5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29138" y="7708375"/>
              <a:ext cx="4142429" cy="1811136"/>
            </a:xfrm>
            <a:prstGeom prst="rect">
              <a:avLst/>
            </a:prstGeom>
          </p:spPr>
        </p:pic>
      </p:grpSp>
      <p:sp>
        <p:nvSpPr>
          <p:cNvPr id="54" name="Object 54"/>
          <p:cNvSpPr txBox="1"/>
          <p:nvPr/>
        </p:nvSpPr>
        <p:spPr>
          <a:xfrm>
            <a:off x="1287778" y="7886629"/>
            <a:ext cx="4025158" cy="21022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000" kern="0" spc="-100" dirty="0">
                <a:solidFill>
                  <a:srgbClr val="7DB249"/>
                </a:solidFill>
                <a:latin typeface="S-Core Dream 6 Bold" pitchFamily="34" charset="0"/>
                <a:cs typeface="S-Core Dream 6 Bold" pitchFamily="34" charset="0"/>
              </a:rPr>
              <a:t>7. OJT 이수</a:t>
            </a:r>
          </a:p>
          <a:p>
            <a:pPr algn="ctr"/>
            <a:r>
              <a:rPr lang="en-US" sz="3000" kern="0" spc="-100" dirty="0">
                <a:solidFill>
                  <a:srgbClr val="7DB249"/>
                </a:solidFill>
                <a:latin typeface="S-Core Dream 6 Bold" pitchFamily="34" charset="0"/>
                <a:cs typeface="S-Core Dream 6 Bold" pitchFamily="34" charset="0"/>
              </a:rPr>
              <a:t>(기업에서 실습)</a:t>
            </a:r>
            <a:endParaRPr lang="en-US" dirty="0"/>
          </a:p>
        </p:txBody>
      </p:sp>
      <p:grpSp>
        <p:nvGrpSpPr>
          <p:cNvPr id="1016" name="그룹 1016"/>
          <p:cNvGrpSpPr/>
          <p:nvPr/>
        </p:nvGrpSpPr>
        <p:grpSpPr>
          <a:xfrm>
            <a:off x="6557534" y="7708375"/>
            <a:ext cx="4142429" cy="1811136"/>
            <a:chOff x="6557534" y="7708375"/>
            <a:chExt cx="4142429" cy="1811136"/>
          </a:xfrm>
        </p:grpSpPr>
        <p:pic>
          <p:nvPicPr>
            <p:cNvPr id="56" name="Object 5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57534" y="7708375"/>
              <a:ext cx="4142429" cy="1811136"/>
            </a:xfrm>
            <a:prstGeom prst="rect">
              <a:avLst/>
            </a:prstGeom>
          </p:spPr>
        </p:pic>
      </p:grpSp>
      <p:sp>
        <p:nvSpPr>
          <p:cNvPr id="58" name="Object 58"/>
          <p:cNvSpPr txBox="1"/>
          <p:nvPr/>
        </p:nvSpPr>
        <p:spPr>
          <a:xfrm>
            <a:off x="6616169" y="7905676"/>
            <a:ext cx="4025158" cy="21022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000" kern="0" spc="-100" dirty="0">
                <a:solidFill>
                  <a:srgbClr val="7DB249"/>
                </a:solidFill>
                <a:latin typeface="S-Core Dream 6 Bold" pitchFamily="34" charset="0"/>
                <a:cs typeface="S-Core Dream 6 Bold" pitchFamily="34" charset="0"/>
              </a:rPr>
              <a:t>8. 내부평가</a:t>
            </a:r>
          </a:p>
          <a:p>
            <a:pPr algn="ctr"/>
            <a:r>
              <a:rPr lang="en-US" sz="3000" kern="0" spc="-100" dirty="0">
                <a:solidFill>
                  <a:srgbClr val="7DB249"/>
                </a:solidFill>
                <a:latin typeface="S-Core Dream 6 Bold" pitchFamily="34" charset="0"/>
                <a:cs typeface="S-Core Dream 6 Bold" pitchFamily="34" charset="0"/>
              </a:rPr>
              <a:t>(기업자체 평가)</a:t>
            </a:r>
            <a:endParaRPr lang="en-US" dirty="0"/>
          </a:p>
        </p:txBody>
      </p:sp>
      <p:grpSp>
        <p:nvGrpSpPr>
          <p:cNvPr id="1017" name="그룹 1017"/>
          <p:cNvGrpSpPr/>
          <p:nvPr/>
        </p:nvGrpSpPr>
        <p:grpSpPr>
          <a:xfrm>
            <a:off x="11920246" y="7708375"/>
            <a:ext cx="4142429" cy="1811136"/>
            <a:chOff x="11920246" y="7708375"/>
            <a:chExt cx="4142429" cy="1811136"/>
          </a:xfrm>
        </p:grpSpPr>
        <p:pic>
          <p:nvPicPr>
            <p:cNvPr id="60" name="Object 5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920246" y="7708375"/>
              <a:ext cx="4142429" cy="1811136"/>
            </a:xfrm>
            <a:prstGeom prst="rect">
              <a:avLst/>
            </a:prstGeom>
          </p:spPr>
        </p:pic>
      </p:grpSp>
      <p:sp>
        <p:nvSpPr>
          <p:cNvPr id="62" name="Object 62"/>
          <p:cNvSpPr txBox="1"/>
          <p:nvPr/>
        </p:nvSpPr>
        <p:spPr>
          <a:xfrm>
            <a:off x="11978855" y="7924724"/>
            <a:ext cx="4025158" cy="21022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000" kern="0" spc="-100" dirty="0">
                <a:solidFill>
                  <a:srgbClr val="7DB249"/>
                </a:solidFill>
                <a:latin typeface="S-Core Dream 6 Bold" pitchFamily="34" charset="0"/>
                <a:cs typeface="S-Core Dream 6 Bold" pitchFamily="34" charset="0"/>
              </a:rPr>
              <a:t>9. 외부평가 응시</a:t>
            </a:r>
          </a:p>
          <a:p>
            <a:pPr algn="ctr"/>
            <a:r>
              <a:rPr lang="en-US" sz="3000" kern="0" spc="-100" dirty="0">
                <a:solidFill>
                  <a:srgbClr val="7DB249"/>
                </a:solidFill>
                <a:latin typeface="S-Core Dream 6 Bold" pitchFamily="34" charset="0"/>
                <a:cs typeface="S-Core Dream 6 Bold" pitchFamily="34" charset="0"/>
              </a:rPr>
              <a:t>일반근로자 전환</a:t>
            </a:r>
            <a:endParaRPr lang="en-US" dirty="0"/>
          </a:p>
        </p:txBody>
      </p:sp>
      <p:grpSp>
        <p:nvGrpSpPr>
          <p:cNvPr id="1018" name="그룹 1018"/>
          <p:cNvGrpSpPr/>
          <p:nvPr/>
        </p:nvGrpSpPr>
        <p:grpSpPr>
          <a:xfrm>
            <a:off x="5524667" y="8215713"/>
            <a:ext cx="907417" cy="886431"/>
            <a:chOff x="5524667" y="8215713"/>
            <a:chExt cx="907417" cy="886431"/>
          </a:xfrm>
        </p:grpSpPr>
        <p:pic>
          <p:nvPicPr>
            <p:cNvPr id="64" name="Object 63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24667" y="8215713"/>
              <a:ext cx="907417" cy="886431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10864401" y="8170728"/>
            <a:ext cx="907417" cy="886431"/>
            <a:chOff x="10864401" y="8170728"/>
            <a:chExt cx="907417" cy="886431"/>
          </a:xfrm>
        </p:grpSpPr>
        <p:pic>
          <p:nvPicPr>
            <p:cNvPr id="67" name="Object 6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864401" y="8170728"/>
              <a:ext cx="907417" cy="886431"/>
            </a:xfrm>
            <a:prstGeom prst="rect">
              <a:avLst/>
            </a:prstGeom>
          </p:spPr>
        </p:pic>
      </p:grpSp>
      <p:sp>
        <p:nvSpPr>
          <p:cNvPr id="69" name="Object 69"/>
          <p:cNvSpPr txBox="1"/>
          <p:nvPr/>
        </p:nvSpPr>
        <p:spPr>
          <a:xfrm>
            <a:off x="6184396" y="5938162"/>
            <a:ext cx="4888709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000" kern="0" spc="-100" dirty="0">
                <a:solidFill>
                  <a:srgbClr val="18A8F1"/>
                </a:solidFill>
                <a:latin typeface="S-Core Dream 6 Bold" pitchFamily="34" charset="0"/>
                <a:cs typeface="S-Core Dream 6 Bold" pitchFamily="34" charset="0"/>
              </a:rPr>
              <a:t>5. 2개월 </a:t>
            </a:r>
            <a:r>
              <a:rPr lang="en-US" sz="3000" kern="0" spc="-100" dirty="0" err="1">
                <a:solidFill>
                  <a:srgbClr val="18A8F1"/>
                </a:solidFill>
                <a:latin typeface="S-Core Dream 6 Bold" pitchFamily="34" charset="0"/>
                <a:cs typeface="S-Core Dream 6 Bold" pitchFamily="34" charset="0"/>
              </a:rPr>
              <a:t>기업실습</a:t>
            </a:r>
            <a:endParaRPr lang="en-US" sz="3000" kern="0" spc="-100" dirty="0">
              <a:solidFill>
                <a:srgbClr val="18A8F1"/>
              </a:solidFill>
              <a:latin typeface="S-Core Dream 6 Bold" pitchFamily="34" charset="0"/>
              <a:cs typeface="S-Core Dream 6 Bold" pitchFamily="34" charset="0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55A712E8-C445-4B40-A8E3-4C14E7C6A5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062675" y="0"/>
            <a:ext cx="2225325" cy="1714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EE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2" name="그룹 1002"/>
          <p:cNvGrpSpPr/>
          <p:nvPr/>
        </p:nvGrpSpPr>
        <p:grpSpPr>
          <a:xfrm>
            <a:off x="-193457" y="1124571"/>
            <a:ext cx="2742857" cy="493714"/>
            <a:chOff x="-193457" y="1124571"/>
            <a:chExt cx="2742857" cy="4937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16200000">
              <a:off x="-193457" y="1124571"/>
              <a:ext cx="2742857" cy="49371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492054" y="478022"/>
            <a:ext cx="10022456" cy="1508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9200" kern="0" spc="-900" dirty="0">
                <a:latin typeface="HY헤드라인M" panose="02030600000101010101" pitchFamily="18" charset="-127"/>
                <a:ea typeface="HY헤드라인M" panose="02030600000101010101" pitchFamily="18" charset="-127"/>
                <a:cs typeface="Black Han Sans" pitchFamily="34" charset="0"/>
              </a:rPr>
              <a:t>2. 학생 선발절차</a:t>
            </a:r>
            <a:endParaRPr 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003" name="그룹 1003"/>
          <p:cNvGrpSpPr/>
          <p:nvPr/>
        </p:nvGrpSpPr>
        <p:grpSpPr>
          <a:xfrm>
            <a:off x="2430492" y="2924227"/>
            <a:ext cx="4378787" cy="866619"/>
            <a:chOff x="2430492" y="2924227"/>
            <a:chExt cx="4378787" cy="866619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0492" y="2924227"/>
              <a:ext cx="4378787" cy="86661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7323840" y="2924227"/>
            <a:ext cx="11356762" cy="866619"/>
            <a:chOff x="7323840" y="2924227"/>
            <a:chExt cx="11356762" cy="866619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23840" y="2924227"/>
              <a:ext cx="11356762" cy="866619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2995168" y="3082000"/>
            <a:ext cx="16965055" cy="49244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2600" kern="0" spc="-1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신청서에 1지망~5지망까지 희망기업 작성</a:t>
            </a:r>
            <a:endParaRPr 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2430492" y="4018133"/>
            <a:ext cx="4275108" cy="866619"/>
            <a:chOff x="2430492" y="4018133"/>
            <a:chExt cx="4378787" cy="866619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0492" y="4018133"/>
              <a:ext cx="4378787" cy="866619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849308" y="4175905"/>
            <a:ext cx="6344351" cy="49244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26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2. 1차 기업배정</a:t>
            </a:r>
            <a:endParaRPr lang="en-US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006" name="그룹 1006"/>
          <p:cNvGrpSpPr/>
          <p:nvPr/>
        </p:nvGrpSpPr>
        <p:grpSpPr>
          <a:xfrm>
            <a:off x="7323840" y="4018133"/>
            <a:ext cx="11356762" cy="866619"/>
            <a:chOff x="7323840" y="4018133"/>
            <a:chExt cx="11356762" cy="866619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23840" y="4018133"/>
              <a:ext cx="11356762" cy="866619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8390463" y="4109086"/>
            <a:ext cx="5173137" cy="49244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2600" kern="0" spc="-1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선발기준에 따라 기업별 인원 배정</a:t>
            </a:r>
            <a:endParaRPr 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2430492" y="5071635"/>
            <a:ext cx="4378787" cy="866619"/>
            <a:chOff x="2430492" y="5071635"/>
            <a:chExt cx="4378787" cy="866619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30492" y="5071635"/>
              <a:ext cx="4378787" cy="866619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1630261" y="5229410"/>
            <a:ext cx="6344351" cy="49244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26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3. 이력서, 자기소개서 작성</a:t>
            </a:r>
            <a:endParaRPr lang="en-US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008" name="그룹 1008"/>
          <p:cNvGrpSpPr/>
          <p:nvPr/>
        </p:nvGrpSpPr>
        <p:grpSpPr>
          <a:xfrm>
            <a:off x="7323840" y="5071635"/>
            <a:ext cx="11356762" cy="866619"/>
            <a:chOff x="7323840" y="5071635"/>
            <a:chExt cx="11356762" cy="866619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23840" y="5071635"/>
              <a:ext cx="11356762" cy="866619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7161888" y="5220041"/>
            <a:ext cx="9477923" cy="49244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2600" kern="0" spc="-1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1차 매칭된 기업에 맞춰 이력서, 자기소개서 작성</a:t>
            </a:r>
            <a:endParaRPr 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009" name="그룹 1009"/>
          <p:cNvGrpSpPr/>
          <p:nvPr/>
        </p:nvGrpSpPr>
        <p:grpSpPr>
          <a:xfrm>
            <a:off x="2430492" y="6164435"/>
            <a:ext cx="4378787" cy="866619"/>
            <a:chOff x="2430492" y="6164435"/>
            <a:chExt cx="4378787" cy="866619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0492" y="6164435"/>
              <a:ext cx="4378787" cy="866619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944546" y="6322210"/>
            <a:ext cx="6249114" cy="49244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26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4. 기업 서류심사</a:t>
            </a:r>
            <a:endParaRPr lang="en-US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010" name="그룹 1010"/>
          <p:cNvGrpSpPr/>
          <p:nvPr/>
        </p:nvGrpSpPr>
        <p:grpSpPr>
          <a:xfrm>
            <a:off x="7323840" y="6164435"/>
            <a:ext cx="11356762" cy="866619"/>
            <a:chOff x="7323840" y="6164435"/>
            <a:chExt cx="11356762" cy="866619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23840" y="6164435"/>
              <a:ext cx="11356762" cy="866619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7460040" y="6322210"/>
            <a:ext cx="5565549" cy="49244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2600" kern="0" spc="-1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기업에서 서류심사 실시</a:t>
            </a:r>
            <a:endParaRPr 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011" name="그룹 1011"/>
          <p:cNvGrpSpPr/>
          <p:nvPr/>
        </p:nvGrpSpPr>
        <p:grpSpPr>
          <a:xfrm>
            <a:off x="2430492" y="7284745"/>
            <a:ext cx="4378787" cy="866619"/>
            <a:chOff x="2430492" y="7284745"/>
            <a:chExt cx="4378787" cy="866619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0492" y="7284745"/>
              <a:ext cx="4378787" cy="866619"/>
            </a:xfrm>
            <a:prstGeom prst="rect">
              <a:avLst/>
            </a:prstGeom>
          </p:spPr>
        </p:pic>
      </p:grpSp>
      <p:sp>
        <p:nvSpPr>
          <p:cNvPr id="44" name="Object 44"/>
          <p:cNvSpPr txBox="1"/>
          <p:nvPr/>
        </p:nvSpPr>
        <p:spPr>
          <a:xfrm>
            <a:off x="601689" y="7442514"/>
            <a:ext cx="6344352" cy="49244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26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5. 기업면접</a:t>
            </a:r>
            <a:endParaRPr lang="en-US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012" name="그룹 1012"/>
          <p:cNvGrpSpPr/>
          <p:nvPr/>
        </p:nvGrpSpPr>
        <p:grpSpPr>
          <a:xfrm>
            <a:off x="7323840" y="7284745"/>
            <a:ext cx="11356762" cy="866619"/>
            <a:chOff x="7323840" y="7284745"/>
            <a:chExt cx="11356762" cy="866619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23840" y="7284745"/>
              <a:ext cx="11356762" cy="866619"/>
            </a:xfrm>
            <a:prstGeom prst="rect">
              <a:avLst/>
            </a:prstGeom>
          </p:spPr>
        </p:pic>
      </p:grpSp>
      <p:sp>
        <p:nvSpPr>
          <p:cNvPr id="48" name="Object 48"/>
          <p:cNvSpPr txBox="1"/>
          <p:nvPr/>
        </p:nvSpPr>
        <p:spPr>
          <a:xfrm>
            <a:off x="7683399" y="7442514"/>
            <a:ext cx="4225393" cy="49244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2600" kern="0" spc="-1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기업별 면접 실시</a:t>
            </a:r>
            <a:endParaRPr 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027070" y="3078772"/>
            <a:ext cx="6296770" cy="49244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26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1. 참여신청서 제출</a:t>
            </a:r>
            <a:endParaRPr lang="en-US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013" name="그룹 1013"/>
          <p:cNvGrpSpPr/>
          <p:nvPr/>
        </p:nvGrpSpPr>
        <p:grpSpPr>
          <a:xfrm>
            <a:off x="931114" y="8151365"/>
            <a:ext cx="16255373" cy="1653855"/>
            <a:chOff x="931114" y="8151364"/>
            <a:chExt cx="16255373" cy="1933093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31114" y="8151364"/>
              <a:ext cx="16255373" cy="1933093"/>
            </a:xfrm>
            <a:prstGeom prst="rect">
              <a:avLst/>
            </a:prstGeom>
          </p:spPr>
        </p:pic>
      </p:grpSp>
      <p:sp>
        <p:nvSpPr>
          <p:cNvPr id="53" name="Object 53"/>
          <p:cNvSpPr txBox="1"/>
          <p:nvPr/>
        </p:nvSpPr>
        <p:spPr>
          <a:xfrm>
            <a:off x="1088066" y="8289498"/>
            <a:ext cx="15891087" cy="126188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24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&lt;기업배정 선발 기준&gt;</a:t>
            </a:r>
          </a:p>
          <a:p>
            <a:r>
              <a:rPr lang="en-US" sz="24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   학  점  :  </a:t>
            </a:r>
            <a:r>
              <a:rPr lang="en-US" sz="2400" kern="0" spc="-100" dirty="0" err="1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모집인원의</a:t>
            </a:r>
            <a:r>
              <a:rPr lang="en-US" sz="24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 기준배수를 초과하는 기업은 </a:t>
            </a:r>
            <a:r>
              <a:rPr lang="en-US" sz="2400" kern="0" spc="-100" dirty="0" err="1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학점순으로</a:t>
            </a:r>
            <a:r>
              <a:rPr lang="en-US" sz="24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  1차 </a:t>
            </a:r>
            <a:r>
              <a:rPr lang="en-US" sz="2400" kern="0" spc="-100" dirty="0" err="1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매칭인원</a:t>
            </a:r>
            <a:r>
              <a:rPr lang="en-US" sz="24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 </a:t>
            </a:r>
            <a:r>
              <a:rPr lang="en-US" sz="2400" kern="0" spc="-100" dirty="0" err="1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선발</a:t>
            </a:r>
            <a:endParaRPr lang="en-US" sz="2400" kern="0" spc="-1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S-Core Dream 6 Bold" pitchFamily="34" charset="0"/>
            </a:endParaRPr>
          </a:p>
          <a:p>
            <a:r>
              <a:rPr lang="en-US" sz="24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                (SW개발직무와 전공이 일치하지 않을 경우 전공적합도 </a:t>
            </a:r>
            <a:r>
              <a:rPr lang="en-US" sz="2400" kern="0" spc="-100" dirty="0" err="1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확인</a:t>
            </a:r>
            <a:r>
              <a:rPr lang="en-US" sz="24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)</a:t>
            </a:r>
            <a:r>
              <a:rPr lang="en-US" sz="2800" kern="0" spc="-1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                ※학기초과자는 후순위 배정</a:t>
            </a:r>
            <a:endParaRPr lang="en-US" sz="2800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F9C26CED-3420-4CA9-BB16-23EE5C8D1A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230600" y="0"/>
            <a:ext cx="2004186" cy="160840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ECF0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2" name="그룹 1002"/>
          <p:cNvGrpSpPr/>
          <p:nvPr/>
        </p:nvGrpSpPr>
        <p:grpSpPr>
          <a:xfrm>
            <a:off x="-193457" y="1124571"/>
            <a:ext cx="2742857" cy="493714"/>
            <a:chOff x="-193457" y="1124571"/>
            <a:chExt cx="2742857" cy="4937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16200000">
              <a:off x="-193457" y="1124571"/>
              <a:ext cx="2742857" cy="49371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180148" y="139755"/>
            <a:ext cx="16735279" cy="1508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9200" kern="0" spc="-900" dirty="0">
                <a:latin typeface="HY헤드라인M" panose="02030600000101010101" pitchFamily="18" charset="-127"/>
                <a:ea typeface="HY헤드라인M" panose="02030600000101010101" pitchFamily="18" charset="-127"/>
                <a:cs typeface="Black Han Sans" pitchFamily="34" charset="0"/>
              </a:rPr>
              <a:t>3. 향후일정 및 참여방법</a:t>
            </a:r>
            <a:endParaRPr 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003" name="그룹 1003"/>
          <p:cNvGrpSpPr/>
          <p:nvPr/>
        </p:nvGrpSpPr>
        <p:grpSpPr>
          <a:xfrm>
            <a:off x="1293801" y="7817144"/>
            <a:ext cx="16735279" cy="2469856"/>
            <a:chOff x="671159" y="9094447"/>
            <a:chExt cx="15820959" cy="1040824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1159" y="9094447"/>
              <a:ext cx="15820959" cy="1040824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680754" y="8221074"/>
            <a:ext cx="10511246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kern="0" spc="-2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★ 상기 일정은 변경될 수 있으며 변경시 IPP포털사이트, 문자 등으로 공지 예정 </a:t>
            </a:r>
          </a:p>
          <a:p>
            <a:r>
              <a:rPr lang="en-US" sz="2400" kern="0" spc="-2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★ IPP포털사이트 내 기업리스트, 1지망 경쟁률, 자기소개서 양식 등 업로드 예정</a:t>
            </a:r>
            <a:endParaRPr lang="en-US" sz="24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574126"/>
              </p:ext>
            </p:extLst>
          </p:nvPr>
        </p:nvGraphicFramePr>
        <p:xfrm>
          <a:off x="1274186" y="1647860"/>
          <a:ext cx="16735279" cy="616928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688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34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124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1224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구분</a:t>
                      </a:r>
                      <a:endParaRPr lang="en-US" sz="24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일정</a:t>
                      </a:r>
                      <a:endParaRPr lang="en-US" sz="24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비고</a:t>
                      </a:r>
                      <a:endParaRPr lang="en-US" sz="24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2193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rgbClr val="0000FF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학생 제도설명회</a:t>
                      </a:r>
                      <a:endParaRPr lang="en-US" sz="2400" dirty="0">
                        <a:solidFill>
                          <a:srgbClr val="0000FF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rgbClr val="0000FF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22.10.13(</a:t>
                      </a:r>
                      <a:r>
                        <a:rPr lang="ko-KR" altLang="en-US" sz="2400" dirty="0">
                          <a:solidFill>
                            <a:srgbClr val="0000FF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목</a:t>
                      </a:r>
                      <a:r>
                        <a:rPr lang="en-US" sz="2400" dirty="0">
                          <a:solidFill>
                            <a:srgbClr val="0000FF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  </a:t>
                      </a:r>
                      <a:r>
                        <a:rPr lang="ko-KR" altLang="en-US" sz="2000" dirty="0">
                          <a:solidFill>
                            <a:schemeClr val="tx1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장소</a:t>
                      </a:r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:</a:t>
                      </a:r>
                      <a:r>
                        <a:rPr lang="ko-KR" altLang="en-US" sz="2000" dirty="0">
                          <a:solidFill>
                            <a:schemeClr val="tx1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미래관 지하 </a:t>
                      </a:r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1</a:t>
                      </a:r>
                      <a:r>
                        <a:rPr lang="ko-KR" altLang="en-US" sz="2000" dirty="0">
                          <a:solidFill>
                            <a:schemeClr val="tx1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층   </a:t>
                      </a:r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DLC  </a:t>
                      </a:r>
                      <a:r>
                        <a:rPr lang="ko-KR" altLang="en-US" sz="2000" dirty="0">
                          <a:solidFill>
                            <a:schemeClr val="tx1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강의실    시간 </a:t>
                      </a:r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13:30</a:t>
                      </a:r>
                      <a:endParaRPr lang="en-US" sz="2000" dirty="0">
                        <a:solidFill>
                          <a:schemeClr val="tx1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IPP포털사이트</a:t>
                      </a:r>
                      <a:r>
                        <a:rPr lang="en-US" sz="2400" dirty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및 e-class</a:t>
                      </a:r>
                      <a:endParaRPr lang="en-US" sz="24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2247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rgbClr val="0000FF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참여기업 설명회</a:t>
                      </a:r>
                      <a:endParaRPr lang="en-US" sz="2400" dirty="0">
                        <a:solidFill>
                          <a:srgbClr val="0000FF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rgbClr val="0000FF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22. 10.26(</a:t>
                      </a:r>
                      <a:r>
                        <a:rPr lang="ko-KR" altLang="en-US" sz="2400" dirty="0">
                          <a:solidFill>
                            <a:srgbClr val="0000FF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수</a:t>
                      </a:r>
                      <a:r>
                        <a:rPr lang="en-US" sz="2400" dirty="0">
                          <a:solidFill>
                            <a:srgbClr val="0000FF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 </a:t>
                      </a:r>
                      <a:r>
                        <a:rPr lang="ko-KR" altLang="en-US" sz="2000" dirty="0">
                          <a:solidFill>
                            <a:schemeClr val="tx1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장소</a:t>
                      </a:r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:</a:t>
                      </a:r>
                      <a:r>
                        <a:rPr lang="ko-KR" altLang="en-US" sz="2000" dirty="0">
                          <a:solidFill>
                            <a:schemeClr val="tx1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미래관 지하 </a:t>
                      </a:r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1</a:t>
                      </a:r>
                      <a:r>
                        <a:rPr lang="ko-KR" altLang="en-US" sz="2000" dirty="0">
                          <a:solidFill>
                            <a:schemeClr val="tx1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층   </a:t>
                      </a:r>
                      <a:r>
                        <a:rPr lang="en-US" altLang="ko-KR" sz="2000" dirty="0">
                          <a:solidFill>
                            <a:schemeClr val="tx1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DLC  </a:t>
                      </a:r>
                      <a:r>
                        <a:rPr lang="ko-KR" altLang="en-US" sz="2000" dirty="0">
                          <a:solidFill>
                            <a:schemeClr val="tx1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강의실  </a:t>
                      </a:r>
                      <a:r>
                        <a:rPr lang="en-US" altLang="ko-KR" sz="2000" dirty="0">
                          <a:solidFill>
                            <a:srgbClr val="FF000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1</a:t>
                      </a:r>
                      <a:r>
                        <a:rPr lang="ko-KR" altLang="en-US" sz="2000" dirty="0">
                          <a:solidFill>
                            <a:srgbClr val="FF000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차 </a:t>
                      </a:r>
                      <a:r>
                        <a:rPr lang="en-US" altLang="ko-KR" sz="2000" dirty="0">
                          <a:solidFill>
                            <a:srgbClr val="FF000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10</a:t>
                      </a:r>
                      <a:r>
                        <a:rPr lang="ko-KR" altLang="en-US" sz="2000" dirty="0">
                          <a:solidFill>
                            <a:srgbClr val="FF000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시</a:t>
                      </a:r>
                      <a:r>
                        <a:rPr lang="en-US" altLang="ko-KR" sz="2000" dirty="0">
                          <a:solidFill>
                            <a:srgbClr val="FF000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30</a:t>
                      </a:r>
                      <a:r>
                        <a:rPr lang="ko-KR" altLang="en-US" sz="2000" dirty="0">
                          <a:solidFill>
                            <a:srgbClr val="FF000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분</a:t>
                      </a:r>
                      <a:r>
                        <a:rPr lang="en-US" altLang="ko-KR" sz="2000" dirty="0">
                          <a:solidFill>
                            <a:srgbClr val="FF000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,</a:t>
                      </a:r>
                      <a:r>
                        <a:rPr lang="ko-KR" altLang="en-US" sz="2000" dirty="0">
                          <a:solidFill>
                            <a:srgbClr val="FF000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  </a:t>
                      </a:r>
                      <a:r>
                        <a:rPr lang="en-US" altLang="ko-KR" sz="2000" dirty="0">
                          <a:solidFill>
                            <a:srgbClr val="FF000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2</a:t>
                      </a:r>
                      <a:r>
                        <a:rPr lang="ko-KR" altLang="en-US" sz="2000" dirty="0">
                          <a:solidFill>
                            <a:srgbClr val="FF000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차 </a:t>
                      </a:r>
                      <a:r>
                        <a:rPr lang="en-US" altLang="ko-KR" sz="2000" dirty="0">
                          <a:solidFill>
                            <a:srgbClr val="FF000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13</a:t>
                      </a:r>
                      <a:r>
                        <a:rPr lang="ko-KR" altLang="en-US" sz="2000" dirty="0">
                          <a:solidFill>
                            <a:srgbClr val="FF000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시</a:t>
                      </a:r>
                      <a:r>
                        <a:rPr lang="en-US" altLang="ko-KR" sz="2000" dirty="0">
                          <a:solidFill>
                            <a:srgbClr val="FF000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30</a:t>
                      </a:r>
                      <a:r>
                        <a:rPr lang="ko-KR" altLang="en-US" sz="2000" dirty="0">
                          <a:solidFill>
                            <a:srgbClr val="FF000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2928">
                <a:tc>
                  <a:txBody>
                    <a:bodyPr/>
                    <a:lstStyle/>
                    <a:p>
                      <a:pPr algn="l"/>
                      <a:r>
                        <a:rPr lang="ko-KR" altLang="en-US" sz="2400" dirty="0">
                          <a:solidFill>
                            <a:srgbClr val="0000FF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Times New Roman"/>
                        </a:rPr>
                        <a:t>연계과정 모집</a:t>
                      </a:r>
                      <a:endParaRPr lang="en-US" sz="2400" dirty="0">
                        <a:solidFill>
                          <a:srgbClr val="0000FF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rgbClr val="0000FF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22. 10.27(</a:t>
                      </a:r>
                      <a:r>
                        <a:rPr lang="ko-KR" altLang="en-US" sz="2400" dirty="0">
                          <a:solidFill>
                            <a:srgbClr val="0000FF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목</a:t>
                      </a:r>
                      <a:r>
                        <a:rPr lang="en-US" sz="2400" dirty="0">
                          <a:solidFill>
                            <a:srgbClr val="0000FF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 ~ 22.11.02(</a:t>
                      </a:r>
                      <a:r>
                        <a:rPr lang="ko-KR" altLang="en-US" sz="2400" dirty="0">
                          <a:solidFill>
                            <a:srgbClr val="0000FF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수</a:t>
                      </a:r>
                      <a:r>
                        <a:rPr lang="en-US" sz="2400" dirty="0">
                          <a:solidFill>
                            <a:srgbClr val="0000FF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endParaRPr lang="en-US" sz="2400" dirty="0">
                        <a:solidFill>
                          <a:srgbClr val="0000FF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2개월 </a:t>
                      </a:r>
                      <a:r>
                        <a:rPr lang="en-US" sz="2400" dirty="0" err="1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연계과정</a:t>
                      </a:r>
                      <a:endParaRPr lang="en-US" sz="24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2928">
                <a:tc>
                  <a:txBody>
                    <a:bodyPr/>
                    <a:lstStyle/>
                    <a:p>
                      <a:pPr algn="l"/>
                      <a:r>
                        <a:rPr lang="ko-KR" altLang="en-US" sz="2400" dirty="0" err="1">
                          <a:solidFill>
                            <a:srgbClr val="0000FF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Times New Roman"/>
                        </a:rPr>
                        <a:t>일학습</a:t>
                      </a:r>
                      <a:r>
                        <a:rPr lang="ko-KR" altLang="en-US" sz="2400" dirty="0">
                          <a:solidFill>
                            <a:srgbClr val="0000FF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Times New Roman"/>
                        </a:rPr>
                        <a:t> 모집</a:t>
                      </a:r>
                      <a:endParaRPr lang="en-US" sz="2400" dirty="0">
                        <a:solidFill>
                          <a:srgbClr val="0000FF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rgbClr val="0000FF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Times New Roman"/>
                        </a:rPr>
                        <a:t> 22. 11.10(</a:t>
                      </a:r>
                      <a:r>
                        <a:rPr lang="ko-KR" altLang="en-US" sz="2400" dirty="0">
                          <a:solidFill>
                            <a:srgbClr val="0000FF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Times New Roman"/>
                        </a:rPr>
                        <a:t>목</a:t>
                      </a:r>
                      <a:r>
                        <a:rPr lang="en-US" altLang="ko-KR" sz="2400" dirty="0">
                          <a:solidFill>
                            <a:srgbClr val="0000FF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Times New Roman"/>
                        </a:rPr>
                        <a:t>) ~ 22.11.18(</a:t>
                      </a:r>
                      <a:r>
                        <a:rPr lang="ko-KR" altLang="en-US" sz="2400" dirty="0">
                          <a:solidFill>
                            <a:srgbClr val="0000FF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Times New Roman"/>
                        </a:rPr>
                        <a:t>금</a:t>
                      </a:r>
                      <a:r>
                        <a:rPr lang="en-US" altLang="ko-KR" sz="2400" dirty="0">
                          <a:solidFill>
                            <a:srgbClr val="0000FF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  <a:cs typeface="Times New Roman"/>
                        </a:rPr>
                        <a:t>)</a:t>
                      </a:r>
                      <a:endParaRPr lang="en-US" sz="2400" dirty="0">
                        <a:solidFill>
                          <a:srgbClr val="0000FF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5483030"/>
                  </a:ext>
                </a:extLst>
              </a:tr>
              <a:tr h="812247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rgbClr val="0000FF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배수선정(1차)</a:t>
                      </a:r>
                      <a:endParaRPr lang="en-US" sz="2400" dirty="0">
                        <a:solidFill>
                          <a:srgbClr val="0000FF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rgbClr val="0000FF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22. 11.03(</a:t>
                      </a:r>
                      <a:r>
                        <a:rPr lang="ko-KR" altLang="en-US" sz="2400" dirty="0">
                          <a:solidFill>
                            <a:srgbClr val="0000FF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목</a:t>
                      </a:r>
                      <a:r>
                        <a:rPr lang="en-US" sz="2400" dirty="0">
                          <a:solidFill>
                            <a:srgbClr val="0000FF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endParaRPr lang="en-US" sz="2400" dirty="0">
                        <a:solidFill>
                          <a:srgbClr val="0000FF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2247"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>
                          <a:solidFill>
                            <a:srgbClr val="0000FF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이력서클리닉</a:t>
                      </a:r>
                      <a:endParaRPr lang="en-US" sz="2400" dirty="0">
                        <a:solidFill>
                          <a:srgbClr val="0000FF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rgbClr val="0000FF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22. 11.04(</a:t>
                      </a:r>
                      <a:r>
                        <a:rPr lang="ko-KR" altLang="en-US" sz="2400" dirty="0">
                          <a:solidFill>
                            <a:srgbClr val="0000FF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금</a:t>
                      </a:r>
                      <a:r>
                        <a:rPr lang="en-US" sz="2400" dirty="0">
                          <a:solidFill>
                            <a:srgbClr val="0000FF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 ~ 22.11.7(</a:t>
                      </a:r>
                      <a:r>
                        <a:rPr lang="ko-KR" altLang="en-US" sz="2400" dirty="0">
                          <a:solidFill>
                            <a:srgbClr val="0000FF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월</a:t>
                      </a:r>
                      <a:r>
                        <a:rPr lang="en-US" sz="2400" dirty="0">
                          <a:solidFill>
                            <a:srgbClr val="0000FF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)</a:t>
                      </a:r>
                      <a:endParaRPr lang="en-US" sz="2400" dirty="0">
                        <a:solidFill>
                          <a:srgbClr val="0000FF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이력서 필참</a:t>
                      </a:r>
                      <a:endParaRPr lang="en-US" sz="24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12247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rgbClr val="FF000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기업면접</a:t>
                      </a:r>
                      <a:endParaRPr lang="en-US" sz="2400" dirty="0">
                        <a:solidFill>
                          <a:srgbClr val="FF0000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rgbClr val="FF0000"/>
                          </a:solidFill>
                          <a:latin typeface="HY헤드라인M" panose="02030600000101010101" pitchFamily="18" charset="-127"/>
                          <a:ea typeface="HY헤드라인M" panose="02030600000101010101" pitchFamily="18" charset="-127"/>
                        </a:rPr>
                        <a:t> 22, 11월 ~ 12월 중</a:t>
                      </a:r>
                      <a:endParaRPr lang="en-US" sz="2400" dirty="0">
                        <a:solidFill>
                          <a:srgbClr val="FF0000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5" name="Object 15"/>
          <p:cNvSpPr txBox="1"/>
          <p:nvPr/>
        </p:nvSpPr>
        <p:spPr>
          <a:xfrm>
            <a:off x="1693817" y="9052071"/>
            <a:ext cx="763464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kern="0" spc="-2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★ 기업면접 탈락 시  다음 차수 모집에 지원 가능</a:t>
            </a:r>
          </a:p>
          <a:p>
            <a:r>
              <a:rPr lang="en-US" sz="2400" kern="0" spc="-2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★ IPP사업단 포털 : http://ipp.hansung.ac.kr/</a:t>
            </a:r>
            <a:endParaRPr lang="en-US" sz="24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AD950FB4-C8CE-4096-9DE4-2F5EE2754B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54400" y="33487"/>
            <a:ext cx="2133600" cy="150810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EF0405F9-E2DA-488E-9B8E-A2FF1F0EB120}"/>
              </a:ext>
            </a:extLst>
          </p:cNvPr>
          <p:cNvSpPr/>
          <p:nvPr/>
        </p:nvSpPr>
        <p:spPr>
          <a:xfrm>
            <a:off x="6172200" y="4358670"/>
            <a:ext cx="50570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9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FAQ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11397F52-31C5-4C16-BAC3-C3E060701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54400" y="114300"/>
            <a:ext cx="19844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72477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ECF0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93457" y="1124571"/>
            <a:ext cx="2742857" cy="493714"/>
            <a:chOff x="-193457" y="1124571"/>
            <a:chExt cx="2742857" cy="493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16200000">
              <a:off x="-193457" y="1124571"/>
              <a:ext cx="2742857" cy="493714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424829" y="277896"/>
            <a:ext cx="24206752" cy="1508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9200" kern="0" spc="-900" dirty="0">
                <a:latin typeface="HY헤드라인M" panose="02030600000101010101" pitchFamily="18" charset="-127"/>
                <a:ea typeface="HY헤드라인M" panose="02030600000101010101" pitchFamily="18" charset="-127"/>
                <a:cs typeface="Black Han Sans" pitchFamily="34" charset="0"/>
              </a:rPr>
              <a:t>FAQ  1/2</a:t>
            </a:r>
            <a:endParaRPr 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62304" y="3174744"/>
            <a:ext cx="9753600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SW개발자 자격에 </a:t>
            </a:r>
            <a:r>
              <a:rPr lang="en-US" sz="2400" kern="0" spc="-200" dirty="0" err="1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관심있는</a:t>
            </a:r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 </a:t>
            </a:r>
            <a:r>
              <a:rPr lang="en-US" sz="2400" kern="0" spc="-2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2024년 2월 </a:t>
            </a:r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졸업예정자가 대상</a:t>
            </a:r>
            <a:endParaRPr 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24829" y="2535225"/>
            <a:ext cx="19063505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0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Q1. 어떤 학과 학생이 신청 가능한가요? </a:t>
            </a:r>
            <a:endParaRPr lang="en-US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30368" y="4565949"/>
            <a:ext cx="10591800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청강 혹은 개인학습을 통해 SW개발 실무에 대해 준비가 필요합니다.</a:t>
            </a:r>
            <a:endParaRPr 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24829" y="3896066"/>
            <a:ext cx="11658600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0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Q2. 컴퓨터공학부 학생이 아닌 경우 따로 준비할 사항이 있나요? </a:t>
            </a:r>
            <a:endParaRPr lang="en-US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75192" y="5836937"/>
            <a:ext cx="16143867" cy="113717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기본적으로 장기간의 교육훈련을 실시할 수 있는 여건이 되는 강소기업, 혁신기업 등  </a:t>
            </a:r>
            <a:r>
              <a:rPr lang="en-US" sz="2400" kern="0" spc="-200" dirty="0" err="1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우수</a:t>
            </a:r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 중소기업과 </a:t>
            </a:r>
            <a:r>
              <a:rPr lang="en-US" sz="2400" kern="0" spc="-200" dirty="0" err="1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중견기업들이</a:t>
            </a:r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 </a:t>
            </a:r>
            <a:r>
              <a:rPr lang="en-US" sz="2400" kern="0" spc="-200" dirty="0" err="1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주요</a:t>
            </a:r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 대상입니다</a:t>
            </a:r>
            <a:r>
              <a:rPr lang="en-US" sz="2400" kern="0" spc="-200" dirty="0">
                <a:solidFill>
                  <a:srgbClr val="AD1515"/>
                </a:solidFill>
                <a:latin typeface="S-Core Dream 4 Regular" pitchFamily="34" charset="0"/>
                <a:cs typeface="S-Core Dream 4 Regular" pitchFamily="34" charset="0"/>
              </a:rPr>
              <a:t>.</a:t>
            </a:r>
            <a:endParaRPr lang="en-US" dirty="0"/>
          </a:p>
        </p:txBody>
      </p:sp>
      <p:sp>
        <p:nvSpPr>
          <p:cNvPr id="15" name="Object 15"/>
          <p:cNvSpPr txBox="1"/>
          <p:nvPr/>
        </p:nvSpPr>
        <p:spPr>
          <a:xfrm>
            <a:off x="1433794" y="5143500"/>
            <a:ext cx="11467341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0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Q3. 일학습병행에 참여하는 기업은 어떻게 선정하나요?</a:t>
            </a:r>
            <a:endParaRPr lang="en-US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30368" y="7713368"/>
            <a:ext cx="15314632" cy="111415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일학습병행은 단순히 교육훈련만을 실시하는 종전의 채용예정자 형태의 훈련이 아닙니다. 따라서 근로자로 채용한 후 훈련근로계약을 </a:t>
            </a:r>
            <a:r>
              <a:rPr lang="en-US" sz="2400" kern="0" spc="-200" dirty="0" err="1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체결합니다</a:t>
            </a:r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.      </a:t>
            </a:r>
            <a:r>
              <a:rPr lang="en-US" sz="2400" kern="0" spc="-2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(훈련생 신분과 근로자 신분을 동시에 지님)</a:t>
            </a:r>
            <a:endParaRPr lang="en-US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433794" y="6975306"/>
            <a:ext cx="19222843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0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Q4. 일학습병행에 참여하는 학생은 근로계약을 체결하나요?</a:t>
            </a:r>
            <a:endParaRPr lang="en-US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EB85FD3D-F1E8-4419-A411-CCAADC041B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54400" y="93832"/>
            <a:ext cx="2080386" cy="163455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ECF0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93457" y="1124571"/>
            <a:ext cx="2742857" cy="493714"/>
            <a:chOff x="-193457" y="1124571"/>
            <a:chExt cx="2742857" cy="493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16200000">
              <a:off x="-193457" y="1124571"/>
              <a:ext cx="2742857" cy="493714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433794" y="359747"/>
            <a:ext cx="24206752" cy="1508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9200" kern="0" spc="-900" dirty="0">
                <a:latin typeface="HY헤드라인M" panose="02030600000101010101" pitchFamily="18" charset="-127"/>
                <a:ea typeface="HY헤드라인M" panose="02030600000101010101" pitchFamily="18" charset="-127"/>
                <a:cs typeface="Black Han Sans" pitchFamily="34" charset="0"/>
              </a:rPr>
              <a:t>FAQ  2/2</a:t>
            </a:r>
            <a:endParaRPr 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26445" y="3161723"/>
            <a:ext cx="18118871" cy="111415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kern="0" spc="-200" dirty="0" err="1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한성대학교에서는</a:t>
            </a:r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  이론교육인 </a:t>
            </a:r>
            <a:r>
              <a:rPr lang="en-US" sz="2400" kern="0" spc="-200" dirty="0" err="1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현장외</a:t>
            </a:r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 </a:t>
            </a:r>
            <a:r>
              <a:rPr lang="en-US" sz="2400" kern="0" spc="-200" dirty="0" err="1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훈련</a:t>
            </a:r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 (Off-JT)을  7월 </a:t>
            </a:r>
            <a:r>
              <a:rPr lang="en-US" sz="2400" kern="0" spc="-200" dirty="0" err="1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중순</a:t>
            </a:r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 (학과 협의 후 진행)</a:t>
            </a:r>
            <a:r>
              <a:rPr lang="en-US" sz="2400" kern="0" spc="-200" dirty="0" err="1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까지</a:t>
            </a:r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  </a:t>
            </a:r>
            <a:r>
              <a:rPr lang="en-US" sz="2400" kern="0" spc="-200" dirty="0" err="1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실시하고</a:t>
            </a:r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 </a:t>
            </a:r>
            <a:r>
              <a:rPr lang="en-US" sz="2400" kern="0" spc="-200" dirty="0" err="1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기업</a:t>
            </a:r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  </a:t>
            </a:r>
            <a:r>
              <a:rPr lang="en-US" sz="2400" kern="0" spc="-200" dirty="0" err="1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현장훈련</a:t>
            </a:r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 (OJT)은 </a:t>
            </a:r>
          </a:p>
          <a:p>
            <a:pPr>
              <a:lnSpc>
                <a:spcPct val="150000"/>
              </a:lnSpc>
            </a:pPr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 24년 2월까지 실시할 예정입니다.</a:t>
            </a:r>
            <a:endParaRPr 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52552" y="2480815"/>
            <a:ext cx="16437347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0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Q5. 일학습병행 교육훈련은 어떻게 진행되나요?</a:t>
            </a:r>
            <a:endParaRPr lang="en-US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48856" y="5195054"/>
            <a:ext cx="15572343" cy="166814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학교와 협의하여 예산한도 내에서 가능한 한 최대 35%까지 수업료 감면 혜택을 받을 수 있도록 할 예정입니다. 실제 </a:t>
            </a:r>
            <a:r>
              <a:rPr lang="en-US" sz="2400" kern="0" spc="-200" dirty="0" err="1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지급액은</a:t>
            </a:r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      </a:t>
            </a:r>
            <a:r>
              <a:rPr lang="en-US" sz="2400" kern="0" spc="-200" dirty="0" err="1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학생</a:t>
            </a:r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 개인별 감면혜택에 따라 달라질 수 </a:t>
            </a:r>
            <a:r>
              <a:rPr lang="en-US" sz="2400" kern="0" spc="-200" dirty="0" err="1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있습니다</a:t>
            </a:r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kern="0" spc="-2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 (수업료 감면 혜택이 80% 이상인 학생은 20% 이내에서 일부 감면 대상이 됩니다)</a:t>
            </a:r>
            <a:endParaRPr lang="en-US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52552" y="4454908"/>
            <a:ext cx="21715541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0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Q6. 수업료 감면 혜택(0~35%)은 어떤 기준으로 지급되나요?</a:t>
            </a:r>
            <a:endParaRPr lang="en-US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06471" y="7626055"/>
            <a:ext cx="15514727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학습근로자에 대해서는 교육훈련이 종료되면 종료되는 시점에 외부평가(국가기술자격증)를 실시하여 수료증을 발급합니다. </a:t>
            </a:r>
            <a:endParaRPr 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433794" y="6920759"/>
            <a:ext cx="22997345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0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Q7. 일학습병행 종료 후 수료증이 발급되나요?</a:t>
            </a:r>
            <a:endParaRPr lang="en-US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70612" y="9097948"/>
            <a:ext cx="10744200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참여기업 확정시 IPP포털사이트에 기업별 개발환경과 개발툴을 안내할 예정입니다. </a:t>
            </a:r>
            <a:endParaRPr 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465171" y="8400429"/>
            <a:ext cx="14765430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0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Q8.  기업별 개발환경이나  개발툴을 알 수 있나요? </a:t>
            </a:r>
            <a:endParaRPr lang="en-US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918758D8-2FFC-47BC-B621-A5F1CA155F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30601" y="65196"/>
            <a:ext cx="2004185" cy="15081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5BAF1588-9800-4DBB-9547-5C620BBB0065}"/>
              </a:ext>
            </a:extLst>
          </p:cNvPr>
          <p:cNvSpPr/>
          <p:nvPr/>
        </p:nvSpPr>
        <p:spPr>
          <a:xfrm>
            <a:off x="1690202" y="4927448"/>
            <a:ext cx="15015623" cy="1477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001" dirty="0">
                <a:latin typeface="Arial Black" panose="020B0A04020102020204" pitchFamily="34" charset="0"/>
              </a:rPr>
              <a:t>IPP</a:t>
            </a:r>
            <a:r>
              <a:rPr lang="ko-KR" altLang="en-US" sz="9001" dirty="0">
                <a:latin typeface="Arial Black" panose="020B0A04020102020204" pitchFamily="34" charset="0"/>
              </a:rPr>
              <a:t>형 일학습병행 제도 소개</a:t>
            </a:r>
            <a:endParaRPr lang="en-US" altLang="ko-KR" sz="9001" dirty="0">
              <a:latin typeface="Arial Black" panose="020B0A040201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1E43AF5-CD1C-45F3-B5E5-BEA964298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52038" y="7620"/>
            <a:ext cx="2133785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397452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ECF0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424829" y="1446356"/>
            <a:ext cx="14272371" cy="8192943"/>
            <a:chOff x="2493185" y="1211428"/>
            <a:chExt cx="9874434" cy="73942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93185" y="1211428"/>
              <a:ext cx="9874434" cy="7394286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3048000" y="1681286"/>
            <a:ext cx="10917689" cy="127727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7700" dirty="0">
                <a:latin typeface="HY헤드라인M" panose="02030600000101010101" pitchFamily="18" charset="-127"/>
                <a:ea typeface="HY헤드라인M" panose="02030600000101010101" pitchFamily="18" charset="-127"/>
                <a:cs typeface="Alfa Slab One" pitchFamily="34" charset="0"/>
              </a:rPr>
              <a:t>CONTACT US</a:t>
            </a:r>
            <a:endParaRPr 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183787" y="3421176"/>
            <a:ext cx="7374928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kern="0" spc="-1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IPP사업단 사무실 (상상관 402호)</a:t>
            </a:r>
            <a:endParaRPr 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58924" y="349333"/>
            <a:ext cx="1238095" cy="493714"/>
            <a:chOff x="558924" y="349333"/>
            <a:chExt cx="1238095" cy="493714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5400000">
              <a:off x="558924" y="349333"/>
              <a:ext cx="1238095" cy="493714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3153307" y="5866795"/>
            <a:ext cx="5684472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이민영</a:t>
            </a:r>
            <a:endParaRPr lang="en-US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138067" y="6484882"/>
            <a:ext cx="737493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전   화 : 02-760-8019, 8050</a:t>
            </a:r>
          </a:p>
          <a:p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이메일 : ipp8@hansung.ac.kr</a:t>
            </a:r>
            <a:endParaRPr 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203381" y="7572128"/>
            <a:ext cx="5684472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이현주</a:t>
            </a:r>
            <a:endParaRPr lang="en-US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122827" y="8190215"/>
            <a:ext cx="737493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전   화 : 02-760-8073, 8050</a:t>
            </a:r>
          </a:p>
          <a:p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이메일 : ipp2@hansung.ac.kr</a:t>
            </a:r>
            <a:endParaRPr 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7A27984C-D839-41FF-95FA-55EB5A3AAA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78200" y="71888"/>
            <a:ext cx="2156586" cy="1374468"/>
          </a:xfrm>
          <a:prstGeom prst="rect">
            <a:avLst/>
          </a:prstGeom>
        </p:spPr>
      </p:pic>
      <p:sp>
        <p:nvSpPr>
          <p:cNvPr id="18" name="Object 19">
            <a:extLst>
              <a:ext uri="{FF2B5EF4-FFF2-40B4-BE49-F238E27FC236}">
                <a16:creationId xmlns:a16="http://schemas.microsoft.com/office/drawing/2014/main" id="{9AE1A773-0B9D-4DF7-B0DD-C89D8DF330E4}"/>
              </a:ext>
            </a:extLst>
          </p:cNvPr>
          <p:cNvSpPr txBox="1"/>
          <p:nvPr/>
        </p:nvSpPr>
        <p:spPr>
          <a:xfrm>
            <a:off x="3118473" y="4260055"/>
            <a:ext cx="5684472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24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한영철</a:t>
            </a:r>
            <a:endParaRPr lang="en-US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3" name="Object 20">
            <a:extLst>
              <a:ext uri="{FF2B5EF4-FFF2-40B4-BE49-F238E27FC236}">
                <a16:creationId xmlns:a16="http://schemas.microsoft.com/office/drawing/2014/main" id="{230114FD-2204-40AA-80A1-CAE6FB2C4EA6}"/>
              </a:ext>
            </a:extLst>
          </p:cNvPr>
          <p:cNvSpPr txBox="1"/>
          <p:nvPr/>
        </p:nvSpPr>
        <p:spPr>
          <a:xfrm>
            <a:off x="3118473" y="4743389"/>
            <a:ext cx="737493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전   화 : 02-760-8055, 8050</a:t>
            </a:r>
          </a:p>
          <a:p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이메일 : duddnjs68@hansung.ac.kr</a:t>
            </a:r>
            <a:endParaRPr 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CF0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4212097" y="2742857"/>
            <a:ext cx="4075903" cy="7278608"/>
            <a:chOff x="12860254" y="1566609"/>
            <a:chExt cx="5084049" cy="789755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860254" y="1566609"/>
              <a:ext cx="5084049" cy="789755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193457" y="1124571"/>
            <a:ext cx="2742857" cy="493714"/>
            <a:chOff x="-193457" y="1124571"/>
            <a:chExt cx="2742857" cy="493714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6200000">
              <a:off x="-193457" y="1124571"/>
              <a:ext cx="2742857" cy="493714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552721" y="546170"/>
            <a:ext cx="16735279" cy="14465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8800" kern="0" spc="-900" dirty="0">
                <a:latin typeface="HY헤드라인M" panose="02030600000101010101" pitchFamily="18" charset="-127"/>
                <a:ea typeface="HY헤드라인M" panose="02030600000101010101" pitchFamily="18" charset="-127"/>
                <a:cs typeface="Black Han Sans" pitchFamily="34" charset="0"/>
              </a:rPr>
              <a:t>1. 일학습병행이란?</a:t>
            </a:r>
            <a:endParaRPr lang="en-US" sz="88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48857" y="4074400"/>
            <a:ext cx="13591143" cy="1388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b="1" kern="0" spc="-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기업이 현장에서 필요한 실무형 인재를 스스로 양성·활용하기 위해  </a:t>
            </a:r>
            <a:r>
              <a:rPr lang="en-US" sz="3000" b="1" kern="0" spc="-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청년취업</a:t>
            </a:r>
            <a:r>
              <a:rPr lang="en-US" sz="3000" b="1" kern="0" spc="-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 희망자를 근로자로 채용하여 이론교육과 현장훈련을 제공하는 새로운 형태의 교육훈련제도 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648857" y="3140905"/>
            <a:ext cx="7283857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800" kern="0" spc="-2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일학습병행 개념</a:t>
            </a:r>
            <a:endParaRPr lang="en-US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48857" y="6369592"/>
            <a:ext cx="4371429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800" kern="0" spc="-2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용어설명</a:t>
            </a:r>
            <a:endParaRPr lang="en-US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94392" y="7200900"/>
            <a:ext cx="12448143" cy="209454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kern="0" spc="-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※ </a:t>
            </a:r>
            <a:r>
              <a:rPr lang="en-US" sz="3000" b="1" kern="0" spc="-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Off-JT (Off the Job Training) : 현장 외 훈련 (한성대학교에서 수업)</a:t>
            </a:r>
          </a:p>
          <a:p>
            <a:pPr>
              <a:lnSpc>
                <a:spcPct val="150000"/>
              </a:lnSpc>
            </a:pPr>
            <a:r>
              <a:rPr lang="en-US" sz="3000" kern="0" spc="-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※ OJT (On the Job Training) : 현장훈련 (기업에서 실습)</a:t>
            </a:r>
          </a:p>
          <a:p>
            <a:pPr>
              <a:lnSpc>
                <a:spcPct val="150000"/>
              </a:lnSpc>
            </a:pPr>
            <a:r>
              <a:rPr lang="en-US" sz="3000" kern="0" spc="-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※ 듀얼공동훈련센터 : 한성대학교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5034CEC-0675-4C89-B532-3ED5A9B875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78200" y="0"/>
            <a:ext cx="2133785" cy="163996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CF0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239642" y="6182298"/>
            <a:ext cx="7933903" cy="2820425"/>
            <a:chOff x="5239642" y="6182298"/>
            <a:chExt cx="7933903" cy="282042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39642" y="6182298"/>
              <a:ext cx="7933903" cy="2820425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241547" y="3250870"/>
            <a:ext cx="7929882" cy="2820425"/>
            <a:chOff x="5241547" y="3250870"/>
            <a:chExt cx="7929882" cy="282042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41547" y="3250870"/>
              <a:ext cx="7929882" cy="282042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93457" y="1124571"/>
            <a:ext cx="2742857" cy="493714"/>
            <a:chOff x="-193457" y="1124571"/>
            <a:chExt cx="2742857" cy="493714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16200000">
              <a:off x="-193457" y="1124571"/>
              <a:ext cx="2742857" cy="493714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605238" y="229992"/>
            <a:ext cx="16735279" cy="14465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8800" kern="0" spc="-900" dirty="0">
                <a:latin typeface="HY헤드라인M" panose="02030600000101010101" pitchFamily="18" charset="-127"/>
                <a:ea typeface="HY헤드라인M" panose="02030600000101010101" pitchFamily="18" charset="-127"/>
                <a:cs typeface="Black Han Sans" pitchFamily="34" charset="0"/>
              </a:rPr>
              <a:t>1. 일학습병행이란?</a:t>
            </a:r>
            <a:endParaRPr lang="en-US" sz="88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7270972" y="3612775"/>
            <a:ext cx="2049133" cy="2098984"/>
            <a:chOff x="7270972" y="3612775"/>
            <a:chExt cx="2049133" cy="2098984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70972" y="3612775"/>
              <a:ext cx="2049133" cy="2098984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758924" y="3668388"/>
            <a:ext cx="2986880" cy="3169104"/>
            <a:chOff x="758924" y="3668388"/>
            <a:chExt cx="2986880" cy="3169104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8924" y="3668388"/>
              <a:ext cx="2986880" cy="316910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4507540" y="3384203"/>
            <a:ext cx="2920236" cy="3737474"/>
            <a:chOff x="14507540" y="3384203"/>
            <a:chExt cx="2920236" cy="3737474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507540" y="3384203"/>
              <a:ext cx="2920236" cy="3737474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1420286" y="7202468"/>
            <a:ext cx="2916848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000" kern="0" spc="-1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학습근로자</a:t>
            </a:r>
            <a:endParaRPr 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4757124" y="7202467"/>
            <a:ext cx="4268774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0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일반근로자 전환</a:t>
            </a:r>
            <a:endParaRPr lang="en-US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746308" y="3612775"/>
            <a:ext cx="2916848" cy="7999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000" kern="0" spc="-100" dirty="0">
                <a:solidFill>
                  <a:srgbClr val="18A8F1"/>
                </a:solidFill>
                <a:latin typeface="S-Core Dream 6 Bold" pitchFamily="34" charset="0"/>
                <a:cs typeface="S-Core Dream 6 Bold" pitchFamily="34" charset="0"/>
              </a:rPr>
              <a:t>한성대학교</a:t>
            </a:r>
            <a:endParaRPr lang="en-US" dirty="0"/>
          </a:p>
        </p:txBody>
      </p:sp>
      <p:sp>
        <p:nvSpPr>
          <p:cNvPr id="28" name="Object 28"/>
          <p:cNvSpPr txBox="1"/>
          <p:nvPr/>
        </p:nvSpPr>
        <p:spPr>
          <a:xfrm>
            <a:off x="5746305" y="4066286"/>
            <a:ext cx="2916848" cy="7999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000" kern="0" spc="-100" dirty="0">
                <a:solidFill>
                  <a:srgbClr val="AD1515"/>
                </a:solidFill>
                <a:latin typeface="S-Core Dream 6 Bold" pitchFamily="34" charset="0"/>
                <a:cs typeface="S-Core Dream 6 Bold" pitchFamily="34" charset="0"/>
              </a:rPr>
              <a:t>4-1학기</a:t>
            </a:r>
            <a:endParaRPr lang="en-US" dirty="0"/>
          </a:p>
        </p:txBody>
      </p:sp>
      <p:sp>
        <p:nvSpPr>
          <p:cNvPr id="29" name="Object 29"/>
          <p:cNvSpPr txBox="1"/>
          <p:nvPr/>
        </p:nvSpPr>
        <p:spPr>
          <a:xfrm>
            <a:off x="5746314" y="6488933"/>
            <a:ext cx="2916848" cy="7999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000" kern="0" spc="-100" dirty="0">
                <a:solidFill>
                  <a:srgbClr val="18A8F1"/>
                </a:solidFill>
                <a:latin typeface="S-Core Dream 6 Bold" pitchFamily="34" charset="0"/>
                <a:cs typeface="S-Core Dream 6 Bold" pitchFamily="34" charset="0"/>
              </a:rPr>
              <a:t>기업</a:t>
            </a:r>
            <a:endParaRPr lang="en-US" dirty="0"/>
          </a:p>
        </p:txBody>
      </p:sp>
      <p:sp>
        <p:nvSpPr>
          <p:cNvPr id="30" name="Object 30"/>
          <p:cNvSpPr txBox="1"/>
          <p:nvPr/>
        </p:nvSpPr>
        <p:spPr>
          <a:xfrm>
            <a:off x="5746305" y="6942448"/>
            <a:ext cx="2916848" cy="7999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000" kern="0" spc="-100" dirty="0">
                <a:solidFill>
                  <a:srgbClr val="AD1515"/>
                </a:solidFill>
                <a:latin typeface="S-Core Dream 6 Bold" pitchFamily="34" charset="0"/>
                <a:cs typeface="S-Core Dream 6 Bold" pitchFamily="34" charset="0"/>
              </a:rPr>
              <a:t>4-2학기</a:t>
            </a:r>
            <a:endParaRPr lang="en-US" dirty="0"/>
          </a:p>
        </p:txBody>
      </p:sp>
      <p:sp>
        <p:nvSpPr>
          <p:cNvPr id="31" name="Object 31"/>
          <p:cNvSpPr txBox="1"/>
          <p:nvPr/>
        </p:nvSpPr>
        <p:spPr>
          <a:xfrm>
            <a:off x="8879976" y="3328262"/>
            <a:ext cx="5327916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000" kern="0" spc="-1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현장외훈련(OFF-JT)</a:t>
            </a:r>
          </a:p>
          <a:p>
            <a:pPr algn="ctr"/>
            <a:r>
              <a:rPr lang="en-US" sz="3000" kern="0" spc="-1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공통직무이론교육</a:t>
            </a:r>
            <a:endParaRPr 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008" name="그룹 1008"/>
          <p:cNvGrpSpPr/>
          <p:nvPr/>
        </p:nvGrpSpPr>
        <p:grpSpPr>
          <a:xfrm>
            <a:off x="7318591" y="6485148"/>
            <a:ext cx="1634045" cy="2303078"/>
            <a:chOff x="7318591" y="6485148"/>
            <a:chExt cx="1634045" cy="2303078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18591" y="6485148"/>
              <a:ext cx="1634045" cy="2303078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8580328" y="6839057"/>
            <a:ext cx="5327916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000" kern="0" spc="-1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현장훈련(OJT)</a:t>
            </a:r>
          </a:p>
          <a:p>
            <a:pPr algn="ctr"/>
            <a:r>
              <a:rPr lang="en-US" sz="3000" kern="0" spc="-1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일+현장훈련</a:t>
            </a:r>
            <a:endParaRPr 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009" name="그룹 1009"/>
          <p:cNvGrpSpPr/>
          <p:nvPr/>
        </p:nvGrpSpPr>
        <p:grpSpPr>
          <a:xfrm>
            <a:off x="3500393" y="5032743"/>
            <a:ext cx="2757544" cy="1734286"/>
            <a:chOff x="3500393" y="5032743"/>
            <a:chExt cx="2757544" cy="1734286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-5400000">
              <a:off x="3500393" y="5032743"/>
              <a:ext cx="2757544" cy="1734286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4377422" y="5668185"/>
            <a:ext cx="2586669" cy="7094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700" kern="0" spc="-100" dirty="0">
                <a:solidFill>
                  <a:srgbClr val="AD1515"/>
                </a:solidFill>
                <a:latin typeface="S-Core Dream 6 Bold" pitchFamily="34" charset="0"/>
                <a:cs typeface="S-Core Dream 6 Bold" pitchFamily="34" charset="0"/>
              </a:rPr>
              <a:t>채 용</a:t>
            </a:r>
            <a:endParaRPr lang="en-US" dirty="0"/>
          </a:p>
        </p:txBody>
      </p:sp>
      <p:grpSp>
        <p:nvGrpSpPr>
          <p:cNvPr id="1010" name="그룹 1010"/>
          <p:cNvGrpSpPr/>
          <p:nvPr/>
        </p:nvGrpSpPr>
        <p:grpSpPr>
          <a:xfrm>
            <a:off x="12294081" y="5172711"/>
            <a:ext cx="2757544" cy="1734286"/>
            <a:chOff x="12294081" y="5172711"/>
            <a:chExt cx="2757544" cy="1734286"/>
          </a:xfrm>
        </p:grpSpPr>
        <p:pic>
          <p:nvPicPr>
            <p:cNvPr id="41" name="Object 40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-5400000">
              <a:off x="12294081" y="5172711"/>
              <a:ext cx="2757544" cy="1734286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13056857" y="5446248"/>
            <a:ext cx="2586669" cy="1864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700" kern="0" spc="-100" dirty="0">
                <a:solidFill>
                  <a:srgbClr val="AD1515"/>
                </a:solidFill>
                <a:latin typeface="S-Core Dream 6 Bold" pitchFamily="34" charset="0"/>
                <a:cs typeface="S-Core Dream 6 Bold" pitchFamily="34" charset="0"/>
              </a:rPr>
              <a:t>평 가</a:t>
            </a:r>
          </a:p>
          <a:p>
            <a:r>
              <a:rPr lang="en-US" sz="2700" kern="0" spc="-100" dirty="0">
                <a:solidFill>
                  <a:srgbClr val="AD1515"/>
                </a:solidFill>
                <a:latin typeface="S-Core Dream 6 Bold" pitchFamily="34" charset="0"/>
                <a:cs typeface="S-Core Dream 6 Bold" pitchFamily="34" charset="0"/>
              </a:rPr>
              <a:t>수 료</a:t>
            </a:r>
            <a:endParaRPr lang="en-US" dirty="0"/>
          </a:p>
        </p:txBody>
      </p:sp>
      <p:sp>
        <p:nvSpPr>
          <p:cNvPr id="44" name="Object 44"/>
          <p:cNvSpPr txBox="1"/>
          <p:nvPr/>
        </p:nvSpPr>
        <p:spPr>
          <a:xfrm>
            <a:off x="13943027" y="7715878"/>
            <a:ext cx="4268774" cy="4308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200" kern="0" spc="-1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외부평가 합격시 : 국가자격 취득</a:t>
            </a:r>
            <a:endParaRPr 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C4A46FD3-AE9B-40C8-92BE-78E0F299716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154400" y="41156"/>
            <a:ext cx="2118057" cy="163538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CF0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93457" y="1124571"/>
            <a:ext cx="2742857" cy="493714"/>
            <a:chOff x="-193457" y="1124571"/>
            <a:chExt cx="2742857" cy="493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16200000">
              <a:off x="-193457" y="1124571"/>
              <a:ext cx="2742857" cy="493714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397935" y="75965"/>
            <a:ext cx="16735279" cy="14465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8800" kern="0" spc="-900" dirty="0">
                <a:latin typeface="HY헤드라인M" panose="02030600000101010101" pitchFamily="18" charset="-127"/>
                <a:ea typeface="HY헤드라인M" panose="02030600000101010101" pitchFamily="18" charset="-127"/>
                <a:cs typeface="Black Han Sans" pitchFamily="34" charset="0"/>
              </a:rPr>
              <a:t>2. 일학습병행 학생혜택</a:t>
            </a:r>
            <a:endParaRPr lang="en-US" sz="88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39333" y="2145916"/>
            <a:ext cx="8817968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kern="0" spc="-200" dirty="0">
                <a:solidFill>
                  <a:srgbClr val="AD1515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 </a:t>
            </a:r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-  3학년 2학기 겨울방학에 취업 확정</a:t>
            </a:r>
            <a:endParaRPr 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48857" y="1652924"/>
            <a:ext cx="7283857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7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1. 조기취업 확정</a:t>
            </a:r>
            <a:endParaRPr lang="en-US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39333" y="3247279"/>
            <a:ext cx="22829248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 -  학교와 IPP사업단 교수의 지원 하에 기업 면접이 이루어지므로 합격률 높음 </a:t>
            </a:r>
          </a:p>
          <a:p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 -  학생 혼자 준비할 경우 수십 번의 “서류 탈락 – 면접 탈락”다반사</a:t>
            </a:r>
            <a:endParaRPr 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48856" y="2759055"/>
            <a:ext cx="7283857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7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2. 높은 합격률</a:t>
            </a:r>
            <a:endParaRPr lang="en-US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81200" y="4750830"/>
            <a:ext cx="18683857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kern="0" spc="-200" dirty="0">
                <a:solidFill>
                  <a:srgbClr val="AD1515"/>
                </a:solidFill>
                <a:latin typeface="S-Core Dream 4 Regular" pitchFamily="34" charset="0"/>
                <a:cs typeface="S-Core Dream 4 Regular" pitchFamily="34" charset="0"/>
              </a:rPr>
              <a:t> </a:t>
            </a:r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- 기업에서는 신입보다 경력을 선호함.  3년 정도 재직 후 이직 시에도 도움</a:t>
            </a:r>
            <a:endParaRPr 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59389" y="4177945"/>
            <a:ext cx="10155286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7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3. 재학 중 실무경력을 쌓을 수 있는 기회</a:t>
            </a:r>
            <a:endParaRPr lang="en-US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981200" y="5933902"/>
            <a:ext cx="13471767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- 180만원 내외 정부지원금 지급 (외부평가 응시 후 일시불 지급 예정)</a:t>
            </a:r>
            <a:endParaRPr 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648856" y="5404761"/>
            <a:ext cx="7283857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7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4. 정부지원금 지급</a:t>
            </a:r>
            <a:endParaRPr lang="en-US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839333" y="7091790"/>
            <a:ext cx="12669571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  - OJT 훈련기간(약 7개월) 동안  매월 최저임금 이상의 급여 지급</a:t>
            </a:r>
            <a:endParaRPr 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659389" y="6643190"/>
            <a:ext cx="13986053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7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5. 기업에서 최저임금 이상의 급여 지급(OJT 훈련기간) </a:t>
            </a:r>
            <a:endParaRPr lang="en-US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08515" y="8386949"/>
            <a:ext cx="12039600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  - 수업료의 0~35% (학교장학예산에 따라 일부 변동될 수 있음. 타 장학과 중복지급 불가) </a:t>
            </a:r>
          </a:p>
          <a:p>
            <a:r>
              <a:rPr lang="en-US" sz="2400" kern="0" spc="-200" dirty="0">
                <a:latin typeface="HY헤드라인M" panose="02030600000101010101" pitchFamily="18" charset="-127"/>
                <a:ea typeface="HY헤드라인M" panose="02030600000101010101" pitchFamily="18" charset="-127"/>
                <a:cs typeface="S-Core Dream 4 Regular" pitchFamily="34" charset="0"/>
              </a:rPr>
              <a:t> * 수업료 기준으로 타 장학금 100% 수혜시 일학습병행 장학금 제외됨</a:t>
            </a:r>
            <a:endParaRPr lang="en-US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639891" y="7760874"/>
            <a:ext cx="13986053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7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6. 타대학과 차별화된 장학금 지급</a:t>
            </a:r>
            <a:endParaRPr lang="en-US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9CBB35C7-3DD2-49F5-A85D-787B8AD09D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78200" y="22836"/>
            <a:ext cx="2209800" cy="163008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CF0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93457" y="1124571"/>
            <a:ext cx="2742857" cy="493714"/>
            <a:chOff x="-193457" y="1124571"/>
            <a:chExt cx="2742857" cy="493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16200000">
              <a:off x="-193457" y="1124571"/>
              <a:ext cx="2742857" cy="493714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552721" y="27214"/>
            <a:ext cx="16735279" cy="14465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8800" kern="0" spc="-900" dirty="0">
                <a:latin typeface="HY헤드라인M" panose="02030600000101010101" pitchFamily="18" charset="-127"/>
                <a:ea typeface="HY헤드라인M" panose="02030600000101010101" pitchFamily="18" charset="-127"/>
                <a:cs typeface="Black Han Sans" pitchFamily="34" charset="0"/>
              </a:rPr>
              <a:t>3. 일학습병행 참여 현황</a:t>
            </a:r>
            <a:endParaRPr lang="en-US" sz="88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2567556"/>
              </p:ext>
            </p:extLst>
          </p:nvPr>
        </p:nvGraphicFramePr>
        <p:xfrm>
          <a:off x="968125" y="3644713"/>
          <a:ext cx="6594429" cy="47414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814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1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15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819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연도</a:t>
                      </a:r>
                      <a:endParaRPr lang="en-US" sz="2400" dirty="0">
                        <a:solidFill>
                          <a:schemeClr val="tx1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참여학생 수</a:t>
                      </a:r>
                      <a:endParaRPr lang="en-US" sz="2400" dirty="0">
                        <a:solidFill>
                          <a:schemeClr val="tx1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참여기업 수</a:t>
                      </a:r>
                      <a:endParaRPr lang="en-US" sz="2400" dirty="0">
                        <a:solidFill>
                          <a:schemeClr val="tx1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090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2016년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31명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16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090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2017년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32명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19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090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2018년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33명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16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090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2019년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37명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13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090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2020년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36명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15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4647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2021년</a:t>
                      </a:r>
                    </a:p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sz="2400" dirty="0"/>
                        <a:t>2022</a:t>
                      </a:r>
                      <a:r>
                        <a:rPr lang="ko-KR" altLang="en-US" sz="2400" dirty="0"/>
                        <a:t>년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44명</a:t>
                      </a:r>
                    </a:p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altLang="ko-KR" sz="2400" dirty="0"/>
                        <a:t>33</a:t>
                      </a:r>
                      <a:r>
                        <a:rPr lang="ko-KR" altLang="en-US" sz="2400" dirty="0"/>
                        <a:t>명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21</a:t>
                      </a:r>
                    </a:p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sz="2400" dirty="0"/>
                        <a:t>16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655016"/>
              </p:ext>
            </p:extLst>
          </p:nvPr>
        </p:nvGraphicFramePr>
        <p:xfrm>
          <a:off x="7696200" y="3657612"/>
          <a:ext cx="10287001" cy="427664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91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2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0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74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457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참여학과</a:t>
                      </a:r>
                      <a:endParaRPr lang="en-US" sz="2400" dirty="0">
                        <a:solidFill>
                          <a:schemeClr val="tx1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참여학생 수</a:t>
                      </a:r>
                      <a:endParaRPr lang="en-US" sz="2400" dirty="0">
                        <a:solidFill>
                          <a:schemeClr val="tx1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참여학과</a:t>
                      </a:r>
                      <a:endParaRPr lang="en-US" sz="2400" dirty="0">
                        <a:solidFill>
                          <a:schemeClr val="tx1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참여학생 수</a:t>
                      </a:r>
                      <a:endParaRPr lang="en-US" sz="2400" dirty="0">
                        <a:solidFill>
                          <a:schemeClr val="tx1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477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 err="1">
                          <a:solidFill>
                            <a:schemeClr val="tx1"/>
                          </a:solidFill>
                        </a:rPr>
                        <a:t>디지털콘텐츠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3명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>
                          <a:solidFill>
                            <a:schemeClr val="tx1"/>
                          </a:solidFill>
                        </a:rPr>
                        <a:t>컴퓨터 공학부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dirty="0"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lang="ko-KR" altLang="en-US" sz="2400" dirty="0">
                          <a:solidFill>
                            <a:schemeClr val="tx1"/>
                          </a:solidFill>
                        </a:rPr>
                        <a:t>명 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233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모바일소프트웨어트랙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9명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>
                          <a:solidFill>
                            <a:schemeClr val="tx1"/>
                          </a:solidFill>
                        </a:rPr>
                        <a:t>전자</a:t>
                      </a:r>
                      <a:r>
                        <a:rPr lang="en-US" altLang="ko-KR" sz="24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전자정보공학과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6명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477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빅데이터트랙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1명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사이버보안트랙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1명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477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웹공학트랙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4명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2400" dirty="0">
                          <a:solidFill>
                            <a:schemeClr val="tx1"/>
                          </a:solidFill>
                        </a:rPr>
                        <a:t>IT</a:t>
                      </a:r>
                      <a:r>
                        <a:rPr lang="ko-KR" altLang="en-US" sz="2400" dirty="0">
                          <a:solidFill>
                            <a:schemeClr val="tx1"/>
                          </a:solidFill>
                        </a:rPr>
                        <a:t>응용시스템공학과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dirty="0">
                          <a:solidFill>
                            <a:schemeClr val="tx1"/>
                          </a:solidFill>
                        </a:rPr>
                        <a:t>          4명</a:t>
                      </a:r>
                      <a:endParaRPr lang="en-US" altLang="ko-KR" sz="2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477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 err="1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금융테이터분석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lang="ko-KR" altLang="en-US" sz="24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명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" name="Object 12"/>
          <p:cNvSpPr txBox="1"/>
          <p:nvPr/>
        </p:nvSpPr>
        <p:spPr>
          <a:xfrm>
            <a:off x="1424829" y="3046276"/>
            <a:ext cx="8620993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8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* 연도별 SW관련 참여현황</a:t>
            </a:r>
            <a:endParaRPr lang="en-US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91514" y="3046276"/>
            <a:ext cx="8620993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8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* 2022년 상세</a:t>
            </a:r>
            <a:endParaRPr lang="en-US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0D0A24D-960F-4FF4-BEC2-7872885E8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0" y="27214"/>
            <a:ext cx="2286000" cy="153488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">
            <a:extLst>
              <a:ext uri="{FF2B5EF4-FFF2-40B4-BE49-F238E27FC236}">
                <a16:creationId xmlns:a16="http://schemas.microsoft.com/office/drawing/2014/main" id="{6437946D-26D6-460E-A247-3EC779DAEC3F}"/>
              </a:ext>
            </a:extLst>
          </p:cNvPr>
          <p:cNvSpPr txBox="1"/>
          <p:nvPr/>
        </p:nvSpPr>
        <p:spPr>
          <a:xfrm>
            <a:off x="1447800" y="4610100"/>
            <a:ext cx="15087600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9600" kern="0" spc="-800" dirty="0">
                <a:latin typeface="HY헤드라인M" panose="02030600000101010101" pitchFamily="18" charset="-127"/>
                <a:ea typeface="HY헤드라인M" panose="02030600000101010101" pitchFamily="18" charset="-127"/>
                <a:cs typeface="Black Han Sans" pitchFamily="34" charset="0"/>
              </a:rPr>
              <a:t>II.  </a:t>
            </a:r>
            <a:r>
              <a:rPr lang="en-US" sz="9600" kern="0" spc="-800" dirty="0" err="1">
                <a:latin typeface="HY헤드라인M" panose="02030600000101010101" pitchFamily="18" charset="-127"/>
                <a:ea typeface="HY헤드라인M" panose="02030600000101010101" pitchFamily="18" charset="-127"/>
                <a:cs typeface="Black Han Sans" pitchFamily="34" charset="0"/>
              </a:rPr>
              <a:t>IPP형</a:t>
            </a:r>
            <a:r>
              <a:rPr lang="en-US" sz="9600" kern="0" spc="-800" dirty="0">
                <a:latin typeface="HY헤드라인M" panose="02030600000101010101" pitchFamily="18" charset="-127"/>
                <a:ea typeface="HY헤드라인M" panose="02030600000101010101" pitchFamily="18" charset="-127"/>
                <a:cs typeface="Black Han Sans" pitchFamily="34" charset="0"/>
              </a:rPr>
              <a:t> </a:t>
            </a:r>
            <a:r>
              <a:rPr lang="en-US" sz="9600" kern="0" spc="-800" dirty="0" err="1">
                <a:latin typeface="HY헤드라인M" panose="02030600000101010101" pitchFamily="18" charset="-127"/>
                <a:ea typeface="HY헤드라인M" panose="02030600000101010101" pitchFamily="18" charset="-127"/>
                <a:cs typeface="Black Han Sans" pitchFamily="34" charset="0"/>
              </a:rPr>
              <a:t>일학습병행</a:t>
            </a:r>
            <a:r>
              <a:rPr lang="en-US" sz="9600" kern="0" spc="-800" dirty="0">
                <a:latin typeface="HY헤드라인M" panose="02030600000101010101" pitchFamily="18" charset="-127"/>
                <a:ea typeface="HY헤드라인M" panose="02030600000101010101" pitchFamily="18" charset="-127"/>
                <a:cs typeface="Black Han Sans" pitchFamily="34" charset="0"/>
              </a:rPr>
              <a:t> </a:t>
            </a:r>
            <a:r>
              <a:rPr lang="en-US" sz="9600" kern="0" spc="-800" dirty="0" err="1">
                <a:latin typeface="HY헤드라인M" panose="02030600000101010101" pitchFamily="18" charset="-127"/>
                <a:ea typeface="HY헤드라인M" panose="02030600000101010101" pitchFamily="18" charset="-127"/>
                <a:cs typeface="Black Han Sans" pitchFamily="34" charset="0"/>
              </a:rPr>
              <a:t>학사제도</a:t>
            </a:r>
            <a:r>
              <a:rPr lang="en-US" sz="9600" kern="0" spc="-800" dirty="0">
                <a:latin typeface="HY헤드라인M" panose="02030600000101010101" pitchFamily="18" charset="-127"/>
                <a:ea typeface="HY헤드라인M" panose="02030600000101010101" pitchFamily="18" charset="-127"/>
                <a:cs typeface="Black Han Sans" pitchFamily="34" charset="0"/>
              </a:rPr>
              <a:t> </a:t>
            </a:r>
            <a:endParaRPr lang="en-US" sz="96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921F3564-B59E-4709-ADE6-021AA5E781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9600" y="0"/>
            <a:ext cx="2438400" cy="168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477116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CF0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2" name="그룹 1002"/>
          <p:cNvGrpSpPr/>
          <p:nvPr/>
        </p:nvGrpSpPr>
        <p:grpSpPr>
          <a:xfrm>
            <a:off x="1136271" y="2361745"/>
            <a:ext cx="16178915" cy="2033059"/>
            <a:chOff x="1424828" y="2623114"/>
            <a:chExt cx="6746600" cy="2310219"/>
          </a:xfrm>
        </p:grpSpPr>
        <p:pic>
          <p:nvPicPr>
            <p:cNvPr id="2" name="Object 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24828" y="2623114"/>
              <a:ext cx="6746600" cy="231021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516880" y="2614912"/>
            <a:ext cx="8620993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참여대상</a:t>
            </a:r>
            <a:endParaRPr lang="en-US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48256" y="3323902"/>
            <a:ext cx="15438342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200" kern="0" spc="-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-Core Dream 4 Regular" pitchFamily="34" charset="0"/>
                <a:cs typeface="S-Core Dream 4 Regular" pitchFamily="34" charset="0"/>
              </a:rPr>
              <a:t>SW개발에 관심 </a:t>
            </a:r>
            <a:r>
              <a:rPr lang="en-US" sz="3200" kern="0" spc="-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-Core Dream 4 Regular" pitchFamily="34" charset="0"/>
                <a:cs typeface="S-Core Dream 4 Regular" pitchFamily="34" charset="0"/>
              </a:rPr>
              <a:t>있는</a:t>
            </a:r>
            <a:r>
              <a:rPr lang="en-US" sz="3200" kern="0" spc="-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-Core Dream 4 Regular" pitchFamily="34" charset="0"/>
                <a:cs typeface="S-Core Dream 4 Regular" pitchFamily="34" charset="0"/>
              </a:rPr>
              <a:t>  2024년 2월  </a:t>
            </a:r>
            <a:r>
              <a:rPr lang="en-US" sz="3200" kern="0" spc="-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-Core Dream 4 Regular" pitchFamily="34" charset="0"/>
                <a:cs typeface="S-Core Dream 4 Regular" pitchFamily="34" charset="0"/>
              </a:rPr>
              <a:t>졸업</a:t>
            </a:r>
            <a:r>
              <a:rPr lang="en-US" sz="3200" kern="0" spc="-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-Core Dream 4 Regular" pitchFamily="34" charset="0"/>
                <a:cs typeface="S-Core Dream 4 Regular" pitchFamily="34" charset="0"/>
              </a:rPr>
              <a:t>  </a:t>
            </a:r>
            <a:r>
              <a:rPr lang="en-US" sz="3200" kern="0" spc="-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-Core Dream 4 Regular" pitchFamily="34" charset="0"/>
                <a:cs typeface="S-Core Dream 4 Regular" pitchFamily="34" charset="0"/>
              </a:rPr>
              <a:t>예정</a:t>
            </a:r>
            <a:r>
              <a:rPr lang="en-US" sz="3200" kern="0" spc="-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-Core Dream 4 Regular" pitchFamily="34" charset="0"/>
                <a:cs typeface="S-Core Dream 4 Regular" pitchFamily="34" charset="0"/>
              </a:rPr>
              <a:t>  </a:t>
            </a:r>
            <a:r>
              <a:rPr lang="en-US" sz="3200" kern="0" spc="-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-Core Dream 4 Regular" pitchFamily="34" charset="0"/>
                <a:cs typeface="S-Core Dream 4 Regular" pitchFamily="34" charset="0"/>
              </a:rPr>
              <a:t>학생</a:t>
            </a:r>
            <a:r>
              <a:rPr lang="en-US" sz="3200" kern="0" spc="-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-Core Dream 4 Regular" pitchFamily="34" charset="0"/>
                <a:cs typeface="S-Core Dream 4 Regular" pitchFamily="34" charset="0"/>
              </a:rPr>
              <a:t>   (졸업까지 1년이 남아있어야 참여 가능)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04" name="그룹 1004"/>
          <p:cNvGrpSpPr/>
          <p:nvPr/>
        </p:nvGrpSpPr>
        <p:grpSpPr>
          <a:xfrm>
            <a:off x="1177970" y="4525633"/>
            <a:ext cx="16178915" cy="2608368"/>
            <a:chOff x="8992729" y="2623114"/>
            <a:chExt cx="8482136" cy="2938791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92729" y="2623114"/>
              <a:ext cx="8482136" cy="2938791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424828" y="4791035"/>
            <a:ext cx="8620993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참여기간</a:t>
            </a:r>
            <a:endParaRPr lang="en-US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-193457" y="1124571"/>
            <a:ext cx="2742857" cy="493714"/>
            <a:chOff x="-193457" y="1124571"/>
            <a:chExt cx="2742857" cy="493714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16200000">
              <a:off x="-193457" y="1124571"/>
              <a:ext cx="2742857" cy="493714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1154200" y="294138"/>
            <a:ext cx="22310151" cy="13234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8000" kern="0" spc="-900" dirty="0">
                <a:latin typeface="HY헤드라인M" panose="02030600000101010101" pitchFamily="18" charset="-127"/>
                <a:ea typeface="HY헤드라인M" panose="02030600000101010101" pitchFamily="18" charset="-127"/>
                <a:cs typeface="Black Han Sans" pitchFamily="34" charset="0"/>
              </a:rPr>
              <a:t>1. </a:t>
            </a:r>
            <a:r>
              <a:rPr lang="en-US" sz="8000" kern="0" spc="-900" dirty="0" err="1">
                <a:latin typeface="HY헤드라인M" panose="02030600000101010101" pitchFamily="18" charset="-127"/>
                <a:ea typeface="HY헤드라인M" panose="02030600000101010101" pitchFamily="18" charset="-127"/>
                <a:cs typeface="Black Han Sans" pitchFamily="34" charset="0"/>
              </a:rPr>
              <a:t>참여대상</a:t>
            </a:r>
            <a:r>
              <a:rPr lang="en-US" sz="8000" kern="0" spc="-900" dirty="0">
                <a:latin typeface="HY헤드라인M" panose="02030600000101010101" pitchFamily="18" charset="-127"/>
                <a:ea typeface="HY헤드라인M" panose="02030600000101010101" pitchFamily="18" charset="-127"/>
                <a:cs typeface="Black Han Sans" pitchFamily="34" charset="0"/>
              </a:rPr>
              <a:t>  및  기간,  NCS 자격기준</a:t>
            </a:r>
            <a:endParaRPr lang="en-US" sz="8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9092268"/>
              </p:ext>
            </p:extLst>
          </p:nvPr>
        </p:nvGraphicFramePr>
        <p:xfrm>
          <a:off x="1376419" y="5292653"/>
          <a:ext cx="15698621" cy="14020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4241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326598258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63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>
                          <a:solidFill>
                            <a:srgbClr val="FF0000"/>
                          </a:solidFill>
                        </a:rPr>
                        <a:t>연계과정</a:t>
                      </a:r>
                      <a:endParaRPr lang="en-US" altLang="ko-KR" sz="2400" dirty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en-US" altLang="ko-KR" sz="2400" dirty="0">
                          <a:solidFill>
                            <a:srgbClr val="FF0000"/>
                          </a:solidFill>
                        </a:rPr>
                        <a:t>(2</a:t>
                      </a:r>
                      <a:r>
                        <a:rPr lang="ko-KR" altLang="en-US" sz="2400" dirty="0">
                          <a:solidFill>
                            <a:srgbClr val="FF0000"/>
                          </a:solidFill>
                        </a:rPr>
                        <a:t>개월</a:t>
                      </a:r>
                      <a:r>
                        <a:rPr lang="en-US" altLang="ko-KR" sz="2400" dirty="0">
                          <a:solidFill>
                            <a:srgbClr val="FF0000"/>
                          </a:solidFill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OFF-JT
(학교수업)</a:t>
                      </a:r>
                      <a:endParaRPr lang="en-US" sz="2400" dirty="0">
                        <a:solidFill>
                          <a:schemeClr val="tx1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OJT
(기업실습)</a:t>
                      </a:r>
                      <a:endParaRPr lang="en-US" sz="2400" dirty="0">
                        <a:solidFill>
                          <a:schemeClr val="tx1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총 기간</a:t>
                      </a:r>
                      <a:endParaRPr lang="en-US" sz="2400" dirty="0">
                        <a:solidFill>
                          <a:schemeClr val="tx1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2023.1 ~ 2023.2</a:t>
                      </a:r>
                      <a:endParaRPr lang="en-US" sz="3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2023.3 ~ 2023.7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OFF-JT 종료 후 ~ 2024.2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2023.3 ~ 2024.2</a:t>
                      </a:r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006" name="그룹 1006"/>
          <p:cNvGrpSpPr/>
          <p:nvPr/>
        </p:nvGrpSpPr>
        <p:grpSpPr>
          <a:xfrm>
            <a:off x="1182453" y="7312320"/>
            <a:ext cx="16195974" cy="2680542"/>
            <a:chOff x="7845096" y="6045926"/>
            <a:chExt cx="8482136" cy="3155768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45096" y="6045926"/>
              <a:ext cx="8482136" cy="3155768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1424829" y="7451966"/>
            <a:ext cx="8620993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NCS 자격기준</a:t>
            </a:r>
            <a:endParaRPr lang="en-US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4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3056818"/>
              </p:ext>
            </p:extLst>
          </p:nvPr>
        </p:nvGraphicFramePr>
        <p:xfrm>
          <a:off x="1381841" y="8053277"/>
          <a:ext cx="15771172" cy="171626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3331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80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488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NCS 자격명</a:t>
                      </a:r>
                      <a:endParaRPr lang="en-US" sz="2400" dirty="0">
                        <a:solidFill>
                          <a:schemeClr val="tx1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상세내용</a:t>
                      </a:r>
                      <a:endParaRPr lang="en-US" sz="2400" dirty="0">
                        <a:solidFill>
                          <a:schemeClr val="tx1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138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SW개발자 (level5)</a:t>
                      </a:r>
                      <a:endParaRPr lang="en-US" sz="32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/>
                        <a:t>시스템의 설계 명세를 이해하여 </a:t>
                      </a:r>
                      <a:r>
                        <a:rPr lang="en-US" sz="3200" dirty="0" err="1"/>
                        <a:t>응용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소프트웨어개발</a:t>
                      </a:r>
                      <a:r>
                        <a:rPr lang="en-US" sz="3200" dirty="0"/>
                        <a:t> 및 테스트 업무를 수행하는 직종</a:t>
                      </a:r>
                      <a:endParaRPr lang="en-US" sz="32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그림 2">
            <a:extLst>
              <a:ext uri="{FF2B5EF4-FFF2-40B4-BE49-F238E27FC236}">
                <a16:creationId xmlns:a16="http://schemas.microsoft.com/office/drawing/2014/main" id="{14B6BB8E-F888-4561-82C8-0830F3EBC2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78200" y="0"/>
            <a:ext cx="2209800" cy="187561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CF0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2" name="그룹 1002"/>
          <p:cNvGrpSpPr/>
          <p:nvPr/>
        </p:nvGrpSpPr>
        <p:grpSpPr>
          <a:xfrm>
            <a:off x="-193457" y="1124571"/>
            <a:ext cx="2742857" cy="493714"/>
            <a:chOff x="-193457" y="1124571"/>
            <a:chExt cx="2742857" cy="4937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16200000">
              <a:off x="-193457" y="1124571"/>
              <a:ext cx="2742857" cy="49371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585378" y="138948"/>
            <a:ext cx="16735279" cy="13234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8000" kern="0" spc="-900" dirty="0">
                <a:latin typeface="HY헤드라인M" panose="02030600000101010101" pitchFamily="18" charset="-127"/>
                <a:ea typeface="HY헤드라인M" panose="02030600000101010101" pitchFamily="18" charset="-127"/>
                <a:cs typeface="Black Han Sans" pitchFamily="34" charset="0"/>
              </a:rPr>
              <a:t>2. </a:t>
            </a:r>
            <a:r>
              <a:rPr lang="en-US" sz="8000" kern="0" spc="-900" dirty="0" err="1">
                <a:latin typeface="HY헤드라인M" panose="02030600000101010101" pitchFamily="18" charset="-127"/>
                <a:ea typeface="HY헤드라인M" panose="02030600000101010101" pitchFamily="18" charset="-127"/>
                <a:cs typeface="Black Han Sans" pitchFamily="34" charset="0"/>
              </a:rPr>
              <a:t>참여학생</a:t>
            </a:r>
            <a:r>
              <a:rPr lang="en-US" sz="8000" kern="0" spc="-900" dirty="0">
                <a:latin typeface="HY헤드라인M" panose="02030600000101010101" pitchFamily="18" charset="-127"/>
                <a:ea typeface="HY헤드라인M" panose="02030600000101010101" pitchFamily="18" charset="-127"/>
                <a:cs typeface="Black Han Sans" pitchFamily="34" charset="0"/>
              </a:rPr>
              <a:t>  </a:t>
            </a:r>
            <a:r>
              <a:rPr lang="en-US" sz="8000" kern="0" spc="-900" dirty="0" err="1">
                <a:latin typeface="HY헤드라인M" panose="02030600000101010101" pitchFamily="18" charset="-127"/>
                <a:ea typeface="HY헤드라인M" panose="02030600000101010101" pitchFamily="18" charset="-127"/>
                <a:cs typeface="Black Han Sans" pitchFamily="34" charset="0"/>
              </a:rPr>
              <a:t>학점인정</a:t>
            </a:r>
            <a:endParaRPr lang="en-US" sz="8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7462330"/>
              </p:ext>
            </p:extLst>
          </p:nvPr>
        </p:nvGraphicFramePr>
        <p:xfrm>
          <a:off x="1295400" y="1866900"/>
          <a:ext cx="16408036" cy="617220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454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879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074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5255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구분</a:t>
                      </a:r>
                      <a:endParaRPr lang="en-US" sz="2400" dirty="0">
                        <a:solidFill>
                          <a:schemeClr val="tx1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시기</a:t>
                      </a:r>
                      <a:endParaRPr lang="en-US" sz="2400" dirty="0">
                        <a:solidFill>
                          <a:schemeClr val="tx1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모바일소프트웨어/빅데이터
디지털콘텐츠가상현실/웹공학</a:t>
                      </a:r>
                      <a:endParaRPr lang="en-US" sz="2400" dirty="0">
                        <a:solidFill>
                          <a:schemeClr val="tx1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컴퓨터공학부 트랙 외</a:t>
                      </a:r>
                      <a:endParaRPr lang="en-US" sz="2400" dirty="0">
                        <a:solidFill>
                          <a:schemeClr val="tx1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비고</a:t>
                      </a:r>
                      <a:endParaRPr lang="en-US" sz="2400" dirty="0">
                        <a:solidFill>
                          <a:schemeClr val="tx1"/>
                        </a:solidFill>
                        <a:latin typeface="HY헤드라인M" panose="02030600000101010101" pitchFamily="18" charset="-127"/>
                        <a:ea typeface="HY헤드라인M" panose="02030600000101010101" pitchFamily="18" charset="-127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64084">
                <a:tc rowSpan="2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sz="2400" dirty="0"/>
                        <a:t>OFF-JT
(학교수업)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sz="2400" dirty="0"/>
                        <a:t>1학기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sz="2400" dirty="0" err="1"/>
                        <a:t>일학습병행</a:t>
                      </a:r>
                      <a:r>
                        <a:rPr lang="en-US" sz="2400" dirty="0"/>
                        <a:t> OFF-JT교과목
전선 9학점 필수수강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sz="2400" dirty="0" err="1"/>
                        <a:t>일학습병행</a:t>
                      </a:r>
                      <a:r>
                        <a:rPr lang="en-US" sz="2400" dirty="0"/>
                        <a:t> OFF-JT교과목
일선 9학점 필수수강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sz="2400" dirty="0" err="1"/>
                        <a:t>학사가능범위</a:t>
                      </a:r>
                      <a:r>
                        <a:rPr lang="en-US" sz="2400" dirty="0"/>
                        <a:t> 내에서
개인별 필요과목
수강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43298"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sz="2400" dirty="0" err="1"/>
                        <a:t>여름계절학기</a:t>
                      </a:r>
                      <a:r>
                        <a:rPr lang="en-US" sz="2400" dirty="0"/>
                        <a:t>
(상상더학기)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sz="2400" dirty="0" err="1"/>
                        <a:t>일학습병행</a:t>
                      </a:r>
                      <a:r>
                        <a:rPr lang="en-US" sz="2400" dirty="0"/>
                        <a:t> OFF-JT교과목
전선 3학점 필수수강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sz="2400" dirty="0" err="1"/>
                        <a:t>일학습병행</a:t>
                      </a:r>
                      <a:r>
                        <a:rPr lang="en-US" sz="2400" dirty="0"/>
                        <a:t> OFF-JT교과목
일선 3학점 필수수강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8971">
                <a:tc rowSpan="2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sz="2400" dirty="0"/>
                        <a:t>OJT
(기업실습)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겨울</a:t>
                      </a:r>
                      <a:r>
                        <a:rPr lang="en-US" sz="2400" dirty="0" err="1"/>
                        <a:t>계절학기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전선 최대 6학점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전선 최대 6학점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sz="2400" dirty="0" err="1"/>
                        <a:t>계절학기</a:t>
                      </a:r>
                      <a:r>
                        <a:rPr lang="en-US" sz="2400" dirty="0"/>
                        <a:t> 비용
본인 부담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43298"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sz="2400" dirty="0"/>
                        <a:t>2학기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  <a:p>
                      <a:pPr algn="ctr"/>
                      <a:r>
                        <a:rPr lang="en-US" sz="2400" dirty="0" err="1"/>
                        <a:t>전선</a:t>
                      </a:r>
                      <a:r>
                        <a:rPr lang="en-US" sz="2400" dirty="0"/>
                        <a:t> 12학점 + 일선 3학점
총 15학점 이내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전선 6학점 + 전필 6학점(트랙당 최대 3학점) + 일선 3학점
총 15학점 이내</a:t>
                      </a: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Object 11"/>
          <p:cNvSpPr txBox="1"/>
          <p:nvPr/>
        </p:nvSpPr>
        <p:spPr>
          <a:xfrm>
            <a:off x="1295400" y="8152359"/>
            <a:ext cx="16408036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* 3학년 2학기 겨울계절학기 : 2학기만 개설되는 강좌 졸업에 필요할 경우 수강</a:t>
            </a:r>
          </a:p>
          <a:p>
            <a:r>
              <a:rPr lang="en-US" sz="24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** 트랙제 시행 및 규정 개정으로 인하여 학점인정 방식 변경될 수 있음</a:t>
            </a:r>
          </a:p>
          <a:p>
            <a:r>
              <a:rPr lang="en-US" sz="2400" kern="0" spc="-1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S-Core Dream 6 Bold" pitchFamily="34" charset="0"/>
              </a:rPr>
              <a:t>*** 트랙장/학과장 승인 필수</a:t>
            </a:r>
            <a:endParaRPr lang="en-US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A193146B-F50B-4065-B4D0-9113700421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89779" y="0"/>
            <a:ext cx="2080386" cy="16844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1725</Words>
  <Application>Microsoft Office PowerPoint</Application>
  <PresentationFormat>사용자 지정</PresentationFormat>
  <Paragraphs>428</Paragraphs>
  <Slides>20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32" baseType="lpstr">
      <vt:lpstr>?? ??</vt:lpstr>
      <vt:lpstr>Alfa Slab One</vt:lpstr>
      <vt:lpstr>Black Han Sans</vt:lpstr>
      <vt:lpstr>HY헤드라인M</vt:lpstr>
      <vt:lpstr>S-Core Dream 4 Regular</vt:lpstr>
      <vt:lpstr>S-Core Dream 6 Bold</vt:lpstr>
      <vt:lpstr>맑은 고딕</vt:lpstr>
      <vt:lpstr>Arial</vt:lpstr>
      <vt:lpstr>Arial Black</vt:lpstr>
      <vt:lpstr>Calibri</vt:lpstr>
      <vt:lpstr>Times New Roman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32</cp:revision>
  <dcterms:created xsi:type="dcterms:W3CDTF">2022-08-26T14:16:09Z</dcterms:created>
  <dcterms:modified xsi:type="dcterms:W3CDTF">2022-10-12T23:32:10Z</dcterms:modified>
</cp:coreProperties>
</file>