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0" r:id="rId3"/>
    <p:sldId id="258" r:id="rId4"/>
    <p:sldId id="259" r:id="rId5"/>
    <p:sldId id="260" r:id="rId6"/>
    <p:sldId id="261" r:id="rId7"/>
    <p:sldId id="311" r:id="rId8"/>
    <p:sldId id="263" r:id="rId9"/>
    <p:sldId id="264" r:id="rId10"/>
    <p:sldId id="265" r:id="rId11"/>
    <p:sldId id="266" r:id="rId12"/>
    <p:sldId id="267" r:id="rId13"/>
    <p:sldId id="312" r:id="rId14"/>
    <p:sldId id="269" r:id="rId15"/>
    <p:sldId id="270" r:id="rId16"/>
    <p:sldId id="271" r:id="rId17"/>
    <p:sldId id="313" r:id="rId18"/>
    <p:sldId id="273" r:id="rId19"/>
    <p:sldId id="274" r:id="rId20"/>
    <p:sldId id="275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0439" r="20903" b="7833"/>
          <a:stretch/>
        </p:blipFill>
        <p:spPr bwMode="auto">
          <a:xfrm>
            <a:off x="2795042" y="109673"/>
            <a:ext cx="13105233" cy="101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3694394"/>
            <a:ext cx="18258181" cy="3232619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690111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1E24713-9057-47BD-8355-99ED308EFC5F}"/>
              </a:ext>
            </a:extLst>
          </p:cNvPr>
          <p:cNvSpPr/>
          <p:nvPr/>
        </p:nvSpPr>
        <p:spPr>
          <a:xfrm>
            <a:off x="1582175" y="3631135"/>
            <a:ext cx="14799571" cy="341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801" kern="0" spc="-1500" dirty="0">
                <a:solidFill>
                  <a:srgbClr val="AD1515"/>
                </a:solidFill>
                <a:latin typeface="Black Han Sans" pitchFamily="34" charset="0"/>
                <a:cs typeface="Black Han Sans" pitchFamily="34" charset="0"/>
              </a:rPr>
              <a:t>2023년 </a:t>
            </a:r>
            <a:r>
              <a:rPr lang="en-US" altLang="ko-KR" sz="10801" kern="0" spc="-1500" dirty="0" err="1">
                <a:solidFill>
                  <a:srgbClr val="AD1515"/>
                </a:solidFill>
                <a:latin typeface="Black Han Sans" pitchFamily="34" charset="0"/>
                <a:cs typeface="Black Han Sans" pitchFamily="34" charset="0"/>
              </a:rPr>
              <a:t>IPP형</a:t>
            </a:r>
            <a:endParaRPr lang="en-US" altLang="ko-KR" sz="10801" kern="0" spc="-1500" dirty="0">
              <a:solidFill>
                <a:srgbClr val="AD1515"/>
              </a:solidFill>
              <a:latin typeface="Black Han Sans" pitchFamily="34" charset="0"/>
              <a:cs typeface="Black Han Sans" pitchFamily="34" charset="0"/>
            </a:endParaRPr>
          </a:p>
          <a:p>
            <a:r>
              <a:rPr lang="en-US" altLang="ko-KR" sz="10801" kern="0" spc="-1500" dirty="0">
                <a:solidFill>
                  <a:srgbClr val="AD1515"/>
                </a:solidFill>
                <a:latin typeface="Black Han Sans" pitchFamily="34" charset="0"/>
                <a:cs typeface="Black Han Sans" pitchFamily="34" charset="0"/>
              </a:rPr>
              <a:t>            </a:t>
            </a:r>
            <a:r>
              <a:rPr lang="en-US" altLang="ko-KR" sz="10801" kern="0" spc="-1500" dirty="0" err="1">
                <a:solidFill>
                  <a:srgbClr val="AD1515"/>
                </a:solidFill>
                <a:latin typeface="Black Han Sans" pitchFamily="34" charset="0"/>
                <a:cs typeface="Black Han Sans" pitchFamily="34" charset="0"/>
              </a:rPr>
              <a:t>일학습병행</a:t>
            </a:r>
            <a:r>
              <a:rPr lang="en-US" altLang="ko-KR" sz="10801" kern="0" spc="-1500" dirty="0">
                <a:solidFill>
                  <a:srgbClr val="AD1515"/>
                </a:solidFill>
                <a:latin typeface="Black Han Sans" pitchFamily="34" charset="0"/>
                <a:cs typeface="Black Han Sans" pitchFamily="34" charset="0"/>
              </a:rPr>
              <a:t>     </a:t>
            </a:r>
            <a:r>
              <a:rPr lang="en-US" altLang="ko-KR" sz="10801" kern="0" spc="-1500" dirty="0" err="1">
                <a:solidFill>
                  <a:srgbClr val="AD1515"/>
                </a:solidFill>
                <a:latin typeface="Black Han Sans" pitchFamily="34" charset="0"/>
                <a:cs typeface="Black Han Sans" pitchFamily="34" charset="0"/>
              </a:rPr>
              <a:t>제도설명회</a:t>
            </a:r>
            <a:endParaRPr lang="en-US" altLang="ko-KR" sz="1080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8A6FD9-5AA0-490D-BC0E-EA3D517A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0" y="0"/>
            <a:ext cx="2286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3145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52721" y="353981"/>
            <a:ext cx="1406827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3. O F </a:t>
            </a:r>
            <a:r>
              <a:rPr lang="en-US" sz="8000" kern="0" spc="-9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F</a:t>
            </a:r>
            <a:r>
              <a:rPr lang="en-US" sz="80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 – J T 교과목</a:t>
            </a:r>
            <a:endParaRPr lang="en-US" sz="8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56866"/>
              </p:ext>
            </p:extLst>
          </p:nvPr>
        </p:nvGraphicFramePr>
        <p:xfrm>
          <a:off x="1197565" y="2019300"/>
          <a:ext cx="16459200" cy="75031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414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구분</a:t>
                      </a:r>
                      <a:endParaRPr lang="en-US" sz="29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교과목명</a:t>
                      </a:r>
                      <a:endParaRPr lang="en-US" sz="29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이수학점</a:t>
                      </a:r>
                      <a:endParaRPr lang="en-US" sz="29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NCS능력단위명</a:t>
                      </a:r>
                      <a:endParaRPr lang="en-US" sz="29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교육시간</a:t>
                      </a:r>
                      <a:endParaRPr lang="en-US" sz="29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39">
                <a:tc rowSpan="7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4학년 1학기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사용자인터페이스와</a:t>
                      </a:r>
                      <a:r>
                        <a:rPr lang="en-US" sz="2400" dirty="0"/>
                        <a:t>
서버구현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3학점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서버프로그램 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60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인터페이스 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화면설계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SW설계·테스트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3학점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요구사항 확인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45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애플리케이션 설계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SW통합구현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3학점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통합구현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45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068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소프트웨어 개발 보안 구축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1039">
                <a:tc rowSpan="3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상상더학기</a:t>
                      </a:r>
                      <a:r>
                        <a:rPr lang="en-US" sz="2400" dirty="0"/>
                        <a:t>
(여름계절학기기간)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데이터베이스시스템구현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3학점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데이터입출력</a:t>
                      </a:r>
                      <a:r>
                        <a:rPr lang="en-US" sz="2400" dirty="0"/>
                        <a:t> 구현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45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SQL응용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35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직업기초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비교과 25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직업기초능력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83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합계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12학점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9BDD4AAF-044D-44B8-BE41-22BFCF6A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214" y="1020"/>
            <a:ext cx="2232786" cy="1789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533400" y="1121798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84886" y="20077"/>
            <a:ext cx="1673527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kern="0" spc="-900" dirty="0">
                <a:latin typeface="Black Han Sans" pitchFamily="34" charset="0"/>
                <a:cs typeface="Black Han Sans" pitchFamily="34" charset="0"/>
              </a:rPr>
              <a:t>4. 훈련과정 전체 일정</a:t>
            </a:r>
            <a:endParaRPr lang="en-US" sz="8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07662"/>
              </p:ext>
            </p:extLst>
          </p:nvPr>
        </p:nvGraphicFramePr>
        <p:xfrm>
          <a:off x="995209" y="1624318"/>
          <a:ext cx="17145004" cy="7246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4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9403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45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2022년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2023년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2024년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9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11월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12월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2월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3월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4월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5월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6월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7월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8월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9월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10월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11월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12월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1월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2월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3월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25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예비과정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일학습병행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설명회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
</a:t>
                      </a:r>
                    </a:p>
                    <a:p>
                      <a:pPr algn="ctr"/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</a:t>
                      </a:r>
                      <a:endParaRPr lang="en-US" sz="16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접수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 
</a:t>
                      </a:r>
                    </a:p>
                    <a:p>
                      <a:pPr algn="ctr"/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</a:t>
                      </a:r>
                      <a:endParaRPr lang="en-US" sz="16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확정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실습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실습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OFF-JT
(학교에서 수업)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gridSpan="8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OJT
(기업에서 실습)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직원
전환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1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일학습</a:t>
                      </a:r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병행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b="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설명회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ko-KR" altLang="en-US" sz="1600" b="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신청</a:t>
                      </a:r>
                    </a:p>
                    <a:p>
                      <a:pPr algn="ctr"/>
                      <a:r>
                        <a:rPr lang="ko-KR" altLang="en-US" sz="1600" b="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접수</a:t>
                      </a:r>
                      <a:r>
                        <a:rPr lang="en-US" altLang="ko-KR" sz="1600" b="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, </a:t>
                      </a:r>
                    </a:p>
                    <a:p>
                      <a:pPr algn="ctr"/>
                      <a:endParaRPr lang="en-US" altLang="ko-KR" sz="1600" b="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algn="ctr"/>
                      <a:r>
                        <a:rPr lang="ko-KR" altLang="en-US" sz="1600" b="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기업</a:t>
                      </a:r>
                    </a:p>
                    <a:p>
                      <a:pPr algn="ctr"/>
                      <a:r>
                        <a:rPr lang="ko-KR" altLang="en-US" sz="1600" b="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</a:rPr>
                        <a:t>면접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기업면접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면접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계약
체결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급여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최저임금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(2023년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월201만 580원)이상 급여 지급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국가자격인정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외부평가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9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지원금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일학습병행
장학금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정부지원금***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03" name="그룹 1003"/>
          <p:cNvGrpSpPr/>
          <p:nvPr/>
        </p:nvGrpSpPr>
        <p:grpSpPr>
          <a:xfrm>
            <a:off x="995209" y="8519213"/>
            <a:ext cx="11806391" cy="1489400"/>
            <a:chOff x="1528302" y="8237606"/>
            <a:chExt cx="10852650" cy="162147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8302" y="8237606"/>
              <a:ext cx="10852650" cy="16214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84886" y="8662682"/>
            <a:ext cx="1103091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* </a:t>
            </a:r>
            <a:r>
              <a:rPr lang="en-US" sz="20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예비과정: 2개월 현장실습(2023년 1월~2월) 후 해당기업 </a:t>
            </a:r>
            <a:r>
              <a:rPr lang="en-US" sz="2000" kern="0" spc="-2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일학습병행</a:t>
            </a:r>
            <a:r>
              <a:rPr lang="en-US" sz="20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</a:t>
            </a:r>
            <a:r>
              <a:rPr lang="en-US" sz="2000" kern="0" spc="-2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연계</a:t>
            </a:r>
            <a:endParaRPr lang="en-US" sz="2000" kern="0" spc="-2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S-Core Dream 4 Regular" pitchFamily="34" charset="0"/>
            </a:endParaRPr>
          </a:p>
          <a:p>
            <a:r>
              <a:rPr lang="en-US" sz="20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** 외부평가 응시 필수</a:t>
            </a:r>
          </a:p>
          <a:p>
            <a:r>
              <a:rPr lang="en-US" sz="20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*** 정부지원금은 외부평가 응시 후 지급 예정임(24년 5월 중)</a:t>
            </a:r>
            <a:endParaRPr lang="en-US" sz="2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F260DDD-20FA-478C-A82A-5EB0C50B4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600" y="42937"/>
            <a:ext cx="2037806" cy="15191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727448" y="1153706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08741" y="0"/>
            <a:ext cx="1227385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8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5. 일학습병행 주요사항</a:t>
            </a:r>
            <a:endParaRPr 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31658"/>
              </p:ext>
            </p:extLst>
          </p:nvPr>
        </p:nvGraphicFramePr>
        <p:xfrm>
          <a:off x="789806" y="1943100"/>
          <a:ext cx="17345793" cy="78876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464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구분</a:t>
                      </a:r>
                      <a:endParaRPr lang="en-US" sz="29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일학습병행</a:t>
                      </a:r>
                      <a:endParaRPr lang="en-US" sz="29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비고</a:t>
                      </a:r>
                      <a:endParaRPr lang="en-US" sz="29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SW개발에 관심 있는 4학년 1학기차 학생(23년 1학기 기준)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중소기업+중견기업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참여기간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Off-JT(학교에서 수업), OJT(기업에서 실습) 총 1년 내외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학생신분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[학습근로자] – 근로자 신분, 4대보험 가입, 근로계약서 작성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취업연계여부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 (근로계약서 작성 후 프로그램 참여)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7365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지원사항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OJT 수행 시 최저임금에 준하는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급여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지급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대학에서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일학습병행 장학금 지급(수업료의 0~35%)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정부지원금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지급(일학습병행 외부평가 응시 후 일시불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지급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ex)  2023년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예시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임금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:  2,010만580원*7개월 </a:t>
                      </a:r>
                      <a:r>
                        <a:rPr lang="en-US" sz="2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
     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IPP장학금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:  0*~170만원      (*타장학금 100% 수혜자) 
     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정부지원금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**         :  0~180만원 내외</a:t>
                      </a:r>
                      <a:endParaRPr lang="en-US" sz="20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**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정부지원금은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외부평가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응시 후 </a:t>
                      </a:r>
                      <a:r>
                        <a:rPr lang="en-US" sz="2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지급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181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학교수업 기간
학점인정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컴퓨터공학부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: 전선 12학점
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컴퓨터공학부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   : 일선 12학점</a:t>
                      </a:r>
                      <a:endParaRPr lang="en-US" sz="240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1학기 9학점, 여름계절학기 3학점</a:t>
                      </a:r>
                    </a:p>
                    <a:p>
                      <a:pPr algn="ctr"/>
                      <a:r>
                        <a:rPr lang="en-US" sz="2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(여름계절학기 학과 협의 후 진행)</a:t>
                      </a:r>
                      <a:endParaRPr lang="en-US" sz="20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57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실습기간
학점인정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    </a:t>
                      </a:r>
                    </a:p>
                    <a:p>
                      <a:pPr algn="l"/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15학점(전선 12, 일선 3 예정)      </a:t>
                      </a:r>
                      <a:r>
                        <a:rPr lang="en-US" sz="2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</a:t>
                      </a:r>
                      <a:endParaRPr lang="en-US" sz="24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트랙제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시행으로 인하여 학점인정 방식 변경될 수 있음</a:t>
                      </a:r>
                      <a:endParaRPr lang="en-US" sz="20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D970702-718F-4973-8600-1D2B909A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0" y="41108"/>
            <a:ext cx="2102759" cy="1597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E7BADF-791A-40D8-A996-B141CFC2C82E}"/>
              </a:ext>
            </a:extLst>
          </p:cNvPr>
          <p:cNvSpPr/>
          <p:nvPr/>
        </p:nvSpPr>
        <p:spPr>
          <a:xfrm>
            <a:off x="2438400" y="3619500"/>
            <a:ext cx="1310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IPP</a:t>
            </a:r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형 일학습병행 학생      선발절차  및 향후 일정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C78C9A-07BB-43A9-82D8-53A4465A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0" y="114300"/>
            <a:ext cx="2136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58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24829" y="767489"/>
            <a:ext cx="14086467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2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1. IPP형 일학습병행 운영절차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229138" y="3420427"/>
            <a:ext cx="4142429" cy="1811136"/>
            <a:chOff x="1229138" y="3420427"/>
            <a:chExt cx="4142429" cy="181113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138" y="3420427"/>
              <a:ext cx="4142429" cy="18111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87774" y="3636777"/>
            <a:ext cx="4025158" cy="2102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1. 일학습병행</a:t>
            </a:r>
          </a:p>
          <a:p>
            <a:pPr algn="ctr"/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기업선정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6557534" y="3420427"/>
            <a:ext cx="4142429" cy="1811136"/>
            <a:chOff x="6557534" y="3420427"/>
            <a:chExt cx="4142429" cy="181113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7534" y="3420427"/>
              <a:ext cx="4142429" cy="181113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16168" y="4046301"/>
            <a:ext cx="4025158" cy="799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2. 협약체결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1920246" y="3420427"/>
            <a:ext cx="4142429" cy="1811136"/>
            <a:chOff x="11920246" y="3420427"/>
            <a:chExt cx="4142429" cy="18111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0246" y="3420427"/>
              <a:ext cx="4142429" cy="181113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978863" y="3636777"/>
            <a:ext cx="4025158" cy="21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3. 희망기업 지원</a:t>
            </a:r>
          </a:p>
          <a:p>
            <a:pPr algn="ctr"/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(학생→기업)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5524667" y="3927765"/>
            <a:ext cx="907417" cy="886431"/>
            <a:chOff x="5524667" y="3927765"/>
            <a:chExt cx="907417" cy="88643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667" y="3927765"/>
              <a:ext cx="907417" cy="8864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864401" y="3882779"/>
            <a:ext cx="907417" cy="886431"/>
            <a:chOff x="10864401" y="3882779"/>
            <a:chExt cx="907417" cy="88643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4401" y="3882779"/>
              <a:ext cx="907417" cy="88643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244397" y="3882779"/>
            <a:ext cx="907417" cy="886431"/>
            <a:chOff x="16244397" y="3882779"/>
            <a:chExt cx="907417" cy="88643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4397" y="3882779"/>
              <a:ext cx="907417" cy="88643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29138" y="5570290"/>
            <a:ext cx="4142429" cy="1811136"/>
            <a:chOff x="1229138" y="5570290"/>
            <a:chExt cx="4142429" cy="181113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9138" y="5570290"/>
              <a:ext cx="4142429" cy="181113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48615" y="5786638"/>
            <a:ext cx="4888709" cy="21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4. 학생면접 및 선발</a:t>
            </a:r>
          </a:p>
          <a:p>
            <a:pPr algn="ctr"/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(기업→학생)</a:t>
            </a:r>
            <a:endParaRPr lang="en-US" dirty="0"/>
          </a:p>
        </p:txBody>
      </p:sp>
      <p:grpSp>
        <p:nvGrpSpPr>
          <p:cNvPr id="1010" name="그룹 1010"/>
          <p:cNvGrpSpPr/>
          <p:nvPr/>
        </p:nvGrpSpPr>
        <p:grpSpPr>
          <a:xfrm>
            <a:off x="6557534" y="5570290"/>
            <a:ext cx="4142429" cy="1811136"/>
            <a:chOff x="6557534" y="5570290"/>
            <a:chExt cx="4142429" cy="181113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7534" y="5570290"/>
              <a:ext cx="4142429" cy="181113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920246" y="5570290"/>
            <a:ext cx="4142429" cy="1811136"/>
            <a:chOff x="11920246" y="5570290"/>
            <a:chExt cx="4142429" cy="181113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0246" y="5570290"/>
              <a:ext cx="4142429" cy="181113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978855" y="5786638"/>
            <a:ext cx="4025158" cy="21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6. OFF-JT이수</a:t>
            </a:r>
          </a:p>
          <a:p>
            <a:pPr algn="ctr"/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(학교에서 수업)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5524667" y="6077628"/>
            <a:ext cx="907417" cy="886431"/>
            <a:chOff x="5524667" y="6077628"/>
            <a:chExt cx="907417" cy="88643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4667" y="6077628"/>
              <a:ext cx="907417" cy="88643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864401" y="6032642"/>
            <a:ext cx="907417" cy="886431"/>
            <a:chOff x="10864401" y="6032642"/>
            <a:chExt cx="907417" cy="88643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4401" y="6032642"/>
              <a:ext cx="907417" cy="88643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244397" y="6032642"/>
            <a:ext cx="907417" cy="886431"/>
            <a:chOff x="16244397" y="6032642"/>
            <a:chExt cx="907417" cy="886431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44397" y="6032642"/>
              <a:ext cx="907417" cy="88643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29138" y="7708375"/>
            <a:ext cx="4142429" cy="1811136"/>
            <a:chOff x="1229138" y="7708375"/>
            <a:chExt cx="4142429" cy="1811136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9138" y="7708375"/>
              <a:ext cx="4142429" cy="1811136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287778" y="7886629"/>
            <a:ext cx="4025158" cy="21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7DB249"/>
                </a:solidFill>
                <a:latin typeface="S-Core Dream 6 Bold" pitchFamily="34" charset="0"/>
                <a:cs typeface="S-Core Dream 6 Bold" pitchFamily="34" charset="0"/>
              </a:rPr>
              <a:t>7. OJT 이수</a:t>
            </a:r>
          </a:p>
          <a:p>
            <a:pPr algn="ctr"/>
            <a:r>
              <a:rPr lang="en-US" sz="3000" kern="0" spc="-100" dirty="0">
                <a:solidFill>
                  <a:srgbClr val="7DB249"/>
                </a:solidFill>
                <a:latin typeface="S-Core Dream 6 Bold" pitchFamily="34" charset="0"/>
                <a:cs typeface="S-Core Dream 6 Bold" pitchFamily="34" charset="0"/>
              </a:rPr>
              <a:t>(기업에서 실습)</a:t>
            </a:r>
            <a:endParaRPr lang="en-US" dirty="0"/>
          </a:p>
        </p:txBody>
      </p:sp>
      <p:grpSp>
        <p:nvGrpSpPr>
          <p:cNvPr id="1016" name="그룹 1016"/>
          <p:cNvGrpSpPr/>
          <p:nvPr/>
        </p:nvGrpSpPr>
        <p:grpSpPr>
          <a:xfrm>
            <a:off x="6557534" y="7708375"/>
            <a:ext cx="4142429" cy="1811136"/>
            <a:chOff x="6557534" y="7708375"/>
            <a:chExt cx="4142429" cy="1811136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7534" y="7708375"/>
              <a:ext cx="4142429" cy="1811136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616169" y="7905676"/>
            <a:ext cx="4025158" cy="21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7DB249"/>
                </a:solidFill>
                <a:latin typeface="S-Core Dream 6 Bold" pitchFamily="34" charset="0"/>
                <a:cs typeface="S-Core Dream 6 Bold" pitchFamily="34" charset="0"/>
              </a:rPr>
              <a:t>8. 내부평가</a:t>
            </a:r>
          </a:p>
          <a:p>
            <a:pPr algn="ctr"/>
            <a:r>
              <a:rPr lang="en-US" sz="3000" kern="0" spc="-100" dirty="0">
                <a:solidFill>
                  <a:srgbClr val="7DB249"/>
                </a:solidFill>
                <a:latin typeface="S-Core Dream 6 Bold" pitchFamily="34" charset="0"/>
                <a:cs typeface="S-Core Dream 6 Bold" pitchFamily="34" charset="0"/>
              </a:rPr>
              <a:t>(기업자체 평가)</a:t>
            </a:r>
            <a:endParaRPr lang="en-US" dirty="0"/>
          </a:p>
        </p:txBody>
      </p:sp>
      <p:grpSp>
        <p:nvGrpSpPr>
          <p:cNvPr id="1017" name="그룹 1017"/>
          <p:cNvGrpSpPr/>
          <p:nvPr/>
        </p:nvGrpSpPr>
        <p:grpSpPr>
          <a:xfrm>
            <a:off x="11920246" y="7708375"/>
            <a:ext cx="4142429" cy="1811136"/>
            <a:chOff x="11920246" y="7708375"/>
            <a:chExt cx="4142429" cy="1811136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0246" y="7708375"/>
              <a:ext cx="4142429" cy="1811136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1978855" y="7924724"/>
            <a:ext cx="4025158" cy="21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7DB249"/>
                </a:solidFill>
                <a:latin typeface="S-Core Dream 6 Bold" pitchFamily="34" charset="0"/>
                <a:cs typeface="S-Core Dream 6 Bold" pitchFamily="34" charset="0"/>
              </a:rPr>
              <a:t>9. 외부평가 응시</a:t>
            </a:r>
          </a:p>
          <a:p>
            <a:pPr algn="ctr"/>
            <a:r>
              <a:rPr lang="en-US" sz="3000" kern="0" spc="-100" dirty="0">
                <a:solidFill>
                  <a:srgbClr val="7DB249"/>
                </a:solidFill>
                <a:latin typeface="S-Core Dream 6 Bold" pitchFamily="34" charset="0"/>
                <a:cs typeface="S-Core Dream 6 Bold" pitchFamily="34" charset="0"/>
              </a:rPr>
              <a:t>일반근로자 전환</a:t>
            </a:r>
            <a:endParaRPr lang="en-US" dirty="0"/>
          </a:p>
        </p:txBody>
      </p:sp>
      <p:grpSp>
        <p:nvGrpSpPr>
          <p:cNvPr id="1018" name="그룹 1018"/>
          <p:cNvGrpSpPr/>
          <p:nvPr/>
        </p:nvGrpSpPr>
        <p:grpSpPr>
          <a:xfrm>
            <a:off x="5524667" y="8215713"/>
            <a:ext cx="907417" cy="886431"/>
            <a:chOff x="5524667" y="8215713"/>
            <a:chExt cx="907417" cy="886431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4667" y="8215713"/>
              <a:ext cx="907417" cy="88643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0864401" y="8170728"/>
            <a:ext cx="907417" cy="886431"/>
            <a:chOff x="10864401" y="8170728"/>
            <a:chExt cx="907417" cy="886431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64401" y="8170728"/>
              <a:ext cx="907417" cy="886431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184396" y="5938162"/>
            <a:ext cx="4888709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5. 2개월 </a:t>
            </a:r>
            <a:r>
              <a:rPr lang="en-US" sz="3000" kern="0" spc="-100" dirty="0" err="1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기업실습</a:t>
            </a:r>
            <a:endParaRPr lang="en-US" sz="3000" kern="0" spc="-100" dirty="0">
              <a:solidFill>
                <a:srgbClr val="18A8F1"/>
              </a:solidFill>
              <a:latin typeface="S-Core Dream 6 Bold" pitchFamily="34" charset="0"/>
              <a:cs typeface="S-Core Dream 6 Bold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5A712E8-C445-4B40-A8E3-4C14E7C6A5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2675" y="0"/>
            <a:ext cx="22253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92054" y="478022"/>
            <a:ext cx="10022456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2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2. 학생 선발절차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2430492" y="2924227"/>
            <a:ext cx="4378787" cy="866619"/>
            <a:chOff x="2430492" y="2924227"/>
            <a:chExt cx="4378787" cy="86661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492" y="2924227"/>
              <a:ext cx="4378787" cy="8666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23840" y="2924227"/>
            <a:ext cx="11356762" cy="866619"/>
            <a:chOff x="7323840" y="2924227"/>
            <a:chExt cx="11356762" cy="86661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840" y="2924227"/>
              <a:ext cx="11356762" cy="8666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995168" y="3082000"/>
            <a:ext cx="1696505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신청서에 1지망~5지망까지 희망기업 작성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2430492" y="4018133"/>
            <a:ext cx="4275108" cy="866619"/>
            <a:chOff x="2430492" y="4018133"/>
            <a:chExt cx="4378787" cy="86661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492" y="4018133"/>
              <a:ext cx="4378787" cy="86661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49308" y="4175905"/>
            <a:ext cx="634435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2. 1차 기업배정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6" name="그룹 1006"/>
          <p:cNvGrpSpPr/>
          <p:nvPr/>
        </p:nvGrpSpPr>
        <p:grpSpPr>
          <a:xfrm>
            <a:off x="7323840" y="4018133"/>
            <a:ext cx="11356762" cy="866619"/>
            <a:chOff x="7323840" y="4018133"/>
            <a:chExt cx="11356762" cy="86661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840" y="4018133"/>
              <a:ext cx="11356762" cy="86661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390463" y="4109086"/>
            <a:ext cx="5173137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선발기준에 따라 기업별 인원 배정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2430492" y="5071635"/>
            <a:ext cx="4378787" cy="866619"/>
            <a:chOff x="2430492" y="5071635"/>
            <a:chExt cx="4378787" cy="86661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0492" y="5071635"/>
              <a:ext cx="4378787" cy="86661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630261" y="5229410"/>
            <a:ext cx="634435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3. 이력서, 자기소개서 작성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8" name="그룹 1008"/>
          <p:cNvGrpSpPr/>
          <p:nvPr/>
        </p:nvGrpSpPr>
        <p:grpSpPr>
          <a:xfrm>
            <a:off x="7323840" y="5071635"/>
            <a:ext cx="11356762" cy="866619"/>
            <a:chOff x="7323840" y="5071635"/>
            <a:chExt cx="11356762" cy="86661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3840" y="5071635"/>
              <a:ext cx="11356762" cy="86661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161888" y="5220041"/>
            <a:ext cx="947792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1차 매칭된 기업에 맞춰 이력서, 자기소개서 작성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9" name="그룹 1009"/>
          <p:cNvGrpSpPr/>
          <p:nvPr/>
        </p:nvGrpSpPr>
        <p:grpSpPr>
          <a:xfrm>
            <a:off x="2430492" y="6164435"/>
            <a:ext cx="4378787" cy="866619"/>
            <a:chOff x="2430492" y="6164435"/>
            <a:chExt cx="4378787" cy="8666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492" y="6164435"/>
              <a:ext cx="4378787" cy="86661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944546" y="6322210"/>
            <a:ext cx="6249114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4. 기업 서류심사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10" name="그룹 1010"/>
          <p:cNvGrpSpPr/>
          <p:nvPr/>
        </p:nvGrpSpPr>
        <p:grpSpPr>
          <a:xfrm>
            <a:off x="7323840" y="6164435"/>
            <a:ext cx="11356762" cy="866619"/>
            <a:chOff x="7323840" y="6164435"/>
            <a:chExt cx="11356762" cy="86661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840" y="6164435"/>
              <a:ext cx="11356762" cy="86661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460040" y="6322210"/>
            <a:ext cx="5565549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기업에서 서류심사 실시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11" name="그룹 1011"/>
          <p:cNvGrpSpPr/>
          <p:nvPr/>
        </p:nvGrpSpPr>
        <p:grpSpPr>
          <a:xfrm>
            <a:off x="2430492" y="7284745"/>
            <a:ext cx="4378787" cy="866619"/>
            <a:chOff x="2430492" y="7284745"/>
            <a:chExt cx="4378787" cy="86661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492" y="7284745"/>
              <a:ext cx="4378787" cy="86661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01689" y="7442514"/>
            <a:ext cx="634435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5. 기업면접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12" name="그룹 1012"/>
          <p:cNvGrpSpPr/>
          <p:nvPr/>
        </p:nvGrpSpPr>
        <p:grpSpPr>
          <a:xfrm>
            <a:off x="7323840" y="7284745"/>
            <a:ext cx="11356762" cy="866619"/>
            <a:chOff x="7323840" y="7284745"/>
            <a:chExt cx="11356762" cy="86661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840" y="7284745"/>
              <a:ext cx="11356762" cy="86661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7683399" y="7442514"/>
            <a:ext cx="422539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기업별 면접 실시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7070" y="3078772"/>
            <a:ext cx="629677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1. 참여신청서 제출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13" name="그룹 1013"/>
          <p:cNvGrpSpPr/>
          <p:nvPr/>
        </p:nvGrpSpPr>
        <p:grpSpPr>
          <a:xfrm>
            <a:off x="931114" y="8151365"/>
            <a:ext cx="16255373" cy="1653855"/>
            <a:chOff x="931114" y="8151364"/>
            <a:chExt cx="16255373" cy="193309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114" y="8151364"/>
              <a:ext cx="16255373" cy="1933093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088066" y="8289498"/>
            <a:ext cx="15891087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&lt;기업배정 선발 기준&gt;</a:t>
            </a:r>
          </a:p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   학  점  :  </a:t>
            </a:r>
            <a:r>
              <a:rPr lang="en-US" sz="2400" kern="0" spc="-1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모집인원의</a:t>
            </a:r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 기준배수를 초과하는 기업은 </a:t>
            </a:r>
            <a:r>
              <a:rPr lang="en-US" sz="2400" kern="0" spc="-1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학점순으로</a:t>
            </a:r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  1차 </a:t>
            </a:r>
            <a:r>
              <a:rPr lang="en-US" sz="2400" kern="0" spc="-1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매칭인원</a:t>
            </a:r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 </a:t>
            </a:r>
            <a:r>
              <a:rPr lang="en-US" sz="2400" kern="0" spc="-1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선발</a:t>
            </a:r>
            <a:endParaRPr lang="en-US" sz="2400" kern="0" spc="-1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S-Core Dream 6 Bold" pitchFamily="34" charset="0"/>
            </a:endParaRPr>
          </a:p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                (SW개발직무와 전공이 일치하지 않을 경우 전공적합도 </a:t>
            </a:r>
            <a:r>
              <a:rPr lang="en-US" sz="2400" kern="0" spc="-100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확인</a:t>
            </a:r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)</a:t>
            </a:r>
            <a:r>
              <a:rPr lang="en-US" sz="2800" kern="0" spc="-1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                ※학기초과자는 후순위 배정</a:t>
            </a:r>
            <a:endParaRPr lang="en-US" sz="28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C26CED-3420-4CA9-BB16-23EE5C8D1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0600" y="0"/>
            <a:ext cx="2004186" cy="16084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80148" y="139755"/>
            <a:ext cx="16735279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2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3. 향후일정 및 참여방법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293801" y="7817144"/>
            <a:ext cx="16735279" cy="2469856"/>
            <a:chOff x="671159" y="9094447"/>
            <a:chExt cx="15820959" cy="104082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159" y="9094447"/>
              <a:ext cx="15820959" cy="10408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80754" y="8221074"/>
            <a:ext cx="1051124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★ 상기 일정은 변경될 수 있으며 변경시 IPP포털사이트, 문자 등으로 공지 예정 </a:t>
            </a:r>
          </a:p>
          <a:p>
            <a:r>
              <a:rPr lang="en-US" sz="24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★ IPP포털사이트 내 기업리스트, 1지망 경쟁률, 자기소개서 양식 등 업로드 예정</a:t>
            </a:r>
            <a:endParaRPr lang="en-US" sz="24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74126"/>
              </p:ext>
            </p:extLst>
          </p:nvPr>
        </p:nvGraphicFramePr>
        <p:xfrm>
          <a:off x="1274186" y="1647860"/>
          <a:ext cx="16735279" cy="61692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구분</a:t>
                      </a:r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일정</a:t>
                      </a:r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비고</a:t>
                      </a:r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193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학생 제도설명회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22.10.13(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장소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미래관 지하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 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DLC 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강의실    시간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13:30</a:t>
                      </a:r>
                      <a:endParaRPr lang="en-US" sz="20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IPP포털사이트</a:t>
                      </a:r>
                      <a:r>
                        <a:rPr lang="en-US" sz="24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및 e-class</a:t>
                      </a:r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2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참여기업 설명회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22. 10.26(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장소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미래관 지하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 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DLC 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강의실  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차 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10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차 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13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</a:t>
                      </a:r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</a:t>
                      </a:r>
                      <a:r>
                        <a:rPr lang="ko-KR" altLang="en-US" sz="20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928">
                <a:tc>
                  <a:txBody>
                    <a:bodyPr/>
                    <a:lstStyle/>
                    <a:p>
                      <a:pPr algn="l"/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연계과정 모집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22. 10.27(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~ 22.11.02(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수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2개월 </a:t>
                      </a:r>
                      <a:r>
                        <a:rPr lang="en-US" sz="2400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연계과정</a:t>
                      </a:r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28">
                <a:tc>
                  <a:txBody>
                    <a:bodyPr/>
                    <a:lstStyle/>
                    <a:p>
                      <a:pPr algn="l"/>
                      <a:r>
                        <a:rPr lang="ko-KR" altLang="en-US" sz="2400" dirty="0" err="1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일학습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 모집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 22. 11.10(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목</a:t>
                      </a:r>
                      <a:r>
                        <a:rPr lang="en-US" altLang="ko-KR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) ~ 22.11.18(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금</a:t>
                      </a:r>
                      <a:r>
                        <a:rPr lang="en-US" altLang="ko-KR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83030"/>
                  </a:ext>
                </a:extLst>
              </a:tr>
              <a:tr h="8122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배수선정(1차)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22. 11.03(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목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2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이력서클리닉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22. 11.04(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~ 22.11.7(</a:t>
                      </a:r>
                      <a:r>
                        <a:rPr lang="ko-KR" alt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이력서 필참</a:t>
                      </a:r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2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기업면접</a:t>
                      </a:r>
                      <a:endParaRPr lang="en-US" sz="2400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22, 11월 ~ 12월 중</a:t>
                      </a:r>
                      <a:endParaRPr lang="en-US" sz="2400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693817" y="9052071"/>
            <a:ext cx="763464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★ 기업면접 탈락 시  다음 차수 모집에 지원 가능</a:t>
            </a:r>
          </a:p>
          <a:p>
            <a:r>
              <a:rPr lang="en-US" sz="24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★ IPP사업단 포털 : http://ipp.hansung.ac.kr/</a:t>
            </a:r>
            <a:endParaRPr lang="en-US" sz="24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D950FB4-C8CE-4096-9DE4-2F5EE275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0" y="33487"/>
            <a:ext cx="2133600" cy="15081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F0405F9-E2DA-488E-9B8E-A2FF1F0EB120}"/>
              </a:ext>
            </a:extLst>
          </p:cNvPr>
          <p:cNvSpPr/>
          <p:nvPr/>
        </p:nvSpPr>
        <p:spPr>
          <a:xfrm>
            <a:off x="6172200" y="4358670"/>
            <a:ext cx="5057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FAQ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1397F52-31C5-4C16-BAC3-C3E06070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0" y="114300"/>
            <a:ext cx="1984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4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24829" y="277896"/>
            <a:ext cx="24206752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2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FAQ  1/2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2304" y="3174744"/>
            <a:ext cx="97536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SW개발자 자격에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관심있는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</a:t>
            </a:r>
            <a:r>
              <a:rPr lang="en-US" sz="2400" kern="0" spc="-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2024년 2월 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졸업예정자가 대상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4829" y="2535225"/>
            <a:ext cx="1906350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Q1. 어떤 학과 학생이 신청 가능한가요? 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0368" y="4565949"/>
            <a:ext cx="105918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청강 혹은 개인학습을 통해 SW개발 실무에 대해 준비가 필요합니다.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4829" y="3896066"/>
            <a:ext cx="116586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Q2. 컴퓨터공학부 학생이 아닌 경우 따로 준비할 사항이 있나요? 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5192" y="5836937"/>
            <a:ext cx="16143867" cy="1137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기본적으로 장기간의 교육훈련을 실시할 수 있는 여건이 되는 강소기업, 혁신기업 등 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우수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중소기업과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중견기업들이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주요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대상입니다</a:t>
            </a:r>
            <a:r>
              <a:rPr lang="en-US" sz="2400" kern="0" spc="-200" dirty="0">
                <a:solidFill>
                  <a:srgbClr val="AD1515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1433794" y="5143500"/>
            <a:ext cx="11467341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Q3. 일학습병행에 참여하는 기업은 어떻게 선정하나요?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0368" y="7713368"/>
            <a:ext cx="15314632" cy="1114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일학습병행은 단순히 교육훈련만을 실시하는 종전의 채용예정자 형태의 훈련이 아닙니다. 따라서 근로자로 채용한 후 훈련근로계약을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체결합니다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.      </a:t>
            </a:r>
            <a:r>
              <a:rPr lang="en-US" sz="2400" kern="0" spc="-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(훈련생 신분과 근로자 신분을 동시에 지님)</a:t>
            </a:r>
            <a:endParaRPr 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3794" y="6975306"/>
            <a:ext cx="19222843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Q4. 일학습병행에 참여하는 학생은 근로계약을 체결하나요?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B85FD3D-F1E8-4419-A411-CCAADC041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0" y="93832"/>
            <a:ext cx="2080386" cy="1634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33794" y="359747"/>
            <a:ext cx="24206752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2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FAQ  2/2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6445" y="3161723"/>
            <a:ext cx="18118871" cy="1114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한성대학교에서는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 이론교육인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현장외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훈련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(Off-JT)을  7월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중순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(학과 협의 후 진행)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까지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실시하고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기업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현장훈련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(OJT)은 </a:t>
            </a:r>
          </a:p>
          <a:p>
            <a:pPr>
              <a:lnSpc>
                <a:spcPct val="150000"/>
              </a:lnSpc>
            </a:pP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24년 2월까지 실시할 예정입니다.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2552" y="2480815"/>
            <a:ext cx="16437347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Q5. 일학습병행 교육훈련은 어떻게 진행되나요?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8856" y="5195054"/>
            <a:ext cx="15572343" cy="166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학교와 협의하여 예산한도 내에서 가능한 한 최대 35%까지 수업료 감면 혜택을 받을 수 있도록 할 예정입니다. 실제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지급액은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    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학생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개인별 감면혜택에 따라 달라질 수 </a:t>
            </a:r>
            <a:r>
              <a:rPr lang="en-US" sz="2400" kern="0" spc="-2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있습니다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kern="0" spc="-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(수업료 감면 혜택이 80% 이상인 학생은 20% 이내에서 일부 감면 대상이 됩니다)</a:t>
            </a:r>
            <a:endParaRPr 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2552" y="4454908"/>
            <a:ext cx="21715541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Q6. 수업료 감면 혜택(0~35%)은 어떤 기준으로 지급되나요?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6471" y="7626055"/>
            <a:ext cx="1551472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학습근로자에 대해서는 교육훈련이 종료되면 종료되는 시점에 외부평가(국가기술자격증)를 실시하여 수료증을 발급합니다. 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3794" y="6920759"/>
            <a:ext cx="2299734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Q7. 일학습병행 종료 후 수료증이 발급되나요?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0612" y="9097948"/>
            <a:ext cx="10744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참여기업 확정시 IPP포털사이트에 기업별 개발환경과 개발툴을 안내할 예정입니다. 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5171" y="8400429"/>
            <a:ext cx="1476543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Q8.  기업별 개발환경이나  개발툴을 알 수 있나요? 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18758D8-2FFC-47BC-B621-A5F1CA15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1" y="65196"/>
            <a:ext cx="2004185" cy="1508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AF1588-9800-4DBB-9547-5C620BBB0065}"/>
              </a:ext>
            </a:extLst>
          </p:cNvPr>
          <p:cNvSpPr/>
          <p:nvPr/>
        </p:nvSpPr>
        <p:spPr>
          <a:xfrm>
            <a:off x="1690202" y="4927448"/>
            <a:ext cx="15015623" cy="147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001" dirty="0">
                <a:latin typeface="Arial Black" panose="020B0A04020102020204" pitchFamily="34" charset="0"/>
              </a:rPr>
              <a:t>IPP</a:t>
            </a:r>
            <a:r>
              <a:rPr lang="ko-KR" altLang="en-US" sz="9001" dirty="0">
                <a:latin typeface="Arial Black" panose="020B0A04020102020204" pitchFamily="34" charset="0"/>
              </a:rPr>
              <a:t>형 일학습병행 제도 소개</a:t>
            </a:r>
            <a:endParaRPr lang="en-US" altLang="ko-KR" sz="9001" dirty="0">
              <a:latin typeface="Arial Black" panose="020B0A040201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E43AF5-CD1C-45F3-B5E5-BEA96429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038" y="7620"/>
            <a:ext cx="213378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745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4829" y="1446356"/>
            <a:ext cx="14272371" cy="8192943"/>
            <a:chOff x="2493185" y="1211428"/>
            <a:chExt cx="9874434" cy="739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3185" y="1211428"/>
              <a:ext cx="9874434" cy="739428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48000" y="1681286"/>
            <a:ext cx="10917689" cy="12772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700" dirty="0">
                <a:latin typeface="HY헤드라인M" panose="02030600000101010101" pitchFamily="18" charset="-127"/>
                <a:ea typeface="HY헤드라인M" panose="02030600000101010101" pitchFamily="18" charset="-127"/>
                <a:cs typeface="Alfa Slab One" pitchFamily="34" charset="0"/>
              </a:rPr>
              <a:t>CONTACT US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3787" y="3421176"/>
            <a:ext cx="737492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IPP사업단 사무실 (상상관 402호)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58924" y="349333"/>
            <a:ext cx="1238095" cy="493714"/>
            <a:chOff x="558924" y="349333"/>
            <a:chExt cx="1238095" cy="4937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558924" y="349333"/>
              <a:ext cx="1238095" cy="49371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153307" y="5866795"/>
            <a:ext cx="56844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이민영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8067" y="6484882"/>
            <a:ext cx="737493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전   화 : 02-760-8019, 8050</a:t>
            </a:r>
          </a:p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이메일 : ipp8@hansung.ac.kr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3381" y="7572128"/>
            <a:ext cx="56844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이현주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2827" y="8190215"/>
            <a:ext cx="737493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전   화 : 02-760-8073, 8050</a:t>
            </a:r>
          </a:p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이메일 : ipp2@hansung.ac.kr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A27984C-D839-41FF-95FA-55EB5A3AA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71888"/>
            <a:ext cx="2156586" cy="1374468"/>
          </a:xfrm>
          <a:prstGeom prst="rect">
            <a:avLst/>
          </a:prstGeom>
        </p:spPr>
      </p:pic>
      <p:sp>
        <p:nvSpPr>
          <p:cNvPr id="18" name="Object 19">
            <a:extLst>
              <a:ext uri="{FF2B5EF4-FFF2-40B4-BE49-F238E27FC236}">
                <a16:creationId xmlns:a16="http://schemas.microsoft.com/office/drawing/2014/main" id="{9AE1A773-0B9D-4DF7-B0DD-C89D8DF330E4}"/>
              </a:ext>
            </a:extLst>
          </p:cNvPr>
          <p:cNvSpPr txBox="1"/>
          <p:nvPr/>
        </p:nvSpPr>
        <p:spPr>
          <a:xfrm>
            <a:off x="3118473" y="4260055"/>
            <a:ext cx="56844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한영철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230114FD-2204-40AA-80A1-CAE6FB2C4EA6}"/>
              </a:ext>
            </a:extLst>
          </p:cNvPr>
          <p:cNvSpPr txBox="1"/>
          <p:nvPr/>
        </p:nvSpPr>
        <p:spPr>
          <a:xfrm>
            <a:off x="3118473" y="4743389"/>
            <a:ext cx="737493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전   화 : 02-760-8055, 8050</a:t>
            </a:r>
          </a:p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이메일 : duddnjs68@hansung.ac.kr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12097" y="2742857"/>
            <a:ext cx="4075903" cy="7278608"/>
            <a:chOff x="12860254" y="1566609"/>
            <a:chExt cx="5084049" cy="78975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0254" y="1566609"/>
              <a:ext cx="5084049" cy="78975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52721" y="546170"/>
            <a:ext cx="1673527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8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1. 일학습병행이란?</a:t>
            </a:r>
            <a:endParaRPr 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8857" y="4074400"/>
            <a:ext cx="13591143" cy="1388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기업이 현장에서 필요한 실무형 인재를 스스로 양성·활용하기 위해  </a:t>
            </a:r>
            <a:r>
              <a:rPr lang="en-US" sz="3000" b="1" kern="0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청년취업</a:t>
            </a:r>
            <a:r>
              <a:rPr lang="en-US" sz="3000" b="1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 희망자를 근로자로 채용하여 이론교육과 현장훈련을 제공하는 새로운 형태의 교육훈련제도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8857" y="3140905"/>
            <a:ext cx="728385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일학습병행 개념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8857" y="6369592"/>
            <a:ext cx="437142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kern="0" spc="-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용어설명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4392" y="7200900"/>
            <a:ext cx="12448143" cy="2094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※ </a:t>
            </a:r>
            <a:r>
              <a:rPr lang="en-US" sz="3000" b="1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Off-JT (Off the Job Training) : 현장 외 훈련 (한성대학교에서 수업)</a:t>
            </a:r>
          </a:p>
          <a:p>
            <a:pPr>
              <a:lnSpc>
                <a:spcPct val="150000"/>
              </a:lnSpc>
            </a:pPr>
            <a:r>
              <a:rPr lang="en-US" sz="30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※ OJT (On the Job Training) : 현장훈련 (기업에서 실습)</a:t>
            </a:r>
          </a:p>
          <a:p>
            <a:pPr>
              <a:lnSpc>
                <a:spcPct val="150000"/>
              </a:lnSpc>
            </a:pPr>
            <a:r>
              <a:rPr lang="en-US" sz="30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※ 듀얼공동훈련센터 : 한성대학교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034CEC-0675-4C89-B532-3ED5A9B8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0"/>
            <a:ext cx="2133785" cy="1639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39642" y="6182298"/>
            <a:ext cx="7933903" cy="2820425"/>
            <a:chOff x="5239642" y="6182298"/>
            <a:chExt cx="7933903" cy="282042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9642" y="6182298"/>
              <a:ext cx="7933903" cy="282042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241547" y="3250870"/>
            <a:ext cx="7929882" cy="2820425"/>
            <a:chOff x="5241547" y="3250870"/>
            <a:chExt cx="7929882" cy="28204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1547" y="3250870"/>
              <a:ext cx="7929882" cy="28204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05238" y="229992"/>
            <a:ext cx="1673527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8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1. 일학습병행이란?</a:t>
            </a:r>
            <a:endParaRPr 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7270972" y="3612775"/>
            <a:ext cx="2049133" cy="2098984"/>
            <a:chOff x="7270972" y="3612775"/>
            <a:chExt cx="2049133" cy="209898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0972" y="3612775"/>
              <a:ext cx="2049133" cy="209898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8924" y="3668388"/>
            <a:ext cx="2986880" cy="3169104"/>
            <a:chOff x="758924" y="3668388"/>
            <a:chExt cx="2986880" cy="316910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924" y="3668388"/>
              <a:ext cx="2986880" cy="316910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507540" y="3384203"/>
            <a:ext cx="2920236" cy="3737474"/>
            <a:chOff x="14507540" y="3384203"/>
            <a:chExt cx="2920236" cy="37374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07540" y="3384203"/>
              <a:ext cx="2920236" cy="37374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20286" y="7202468"/>
            <a:ext cx="2916848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학습근로자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57124" y="7202467"/>
            <a:ext cx="4268774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일반근로자 전환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6308" y="3612775"/>
            <a:ext cx="2916848" cy="799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한성대학교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5746305" y="4066286"/>
            <a:ext cx="2916848" cy="799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4-1학기</a:t>
            </a:r>
            <a:endParaRPr lang="en-US" dirty="0"/>
          </a:p>
        </p:txBody>
      </p:sp>
      <p:sp>
        <p:nvSpPr>
          <p:cNvPr id="29" name="Object 29"/>
          <p:cNvSpPr txBox="1"/>
          <p:nvPr/>
        </p:nvSpPr>
        <p:spPr>
          <a:xfrm>
            <a:off x="5746314" y="6488933"/>
            <a:ext cx="2916848" cy="799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18A8F1"/>
                </a:solidFill>
                <a:latin typeface="S-Core Dream 6 Bold" pitchFamily="34" charset="0"/>
                <a:cs typeface="S-Core Dream 6 Bold" pitchFamily="34" charset="0"/>
              </a:rPr>
              <a:t>기업</a:t>
            </a:r>
            <a:endParaRPr lang="en-US" dirty="0"/>
          </a:p>
        </p:txBody>
      </p:sp>
      <p:sp>
        <p:nvSpPr>
          <p:cNvPr id="30" name="Object 30"/>
          <p:cNvSpPr txBox="1"/>
          <p:nvPr/>
        </p:nvSpPr>
        <p:spPr>
          <a:xfrm>
            <a:off x="5746305" y="6942448"/>
            <a:ext cx="2916848" cy="799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4-2학기</a:t>
            </a:r>
            <a:endParaRPr lang="en-US" dirty="0"/>
          </a:p>
        </p:txBody>
      </p:sp>
      <p:sp>
        <p:nvSpPr>
          <p:cNvPr id="31" name="Object 31"/>
          <p:cNvSpPr txBox="1"/>
          <p:nvPr/>
        </p:nvSpPr>
        <p:spPr>
          <a:xfrm>
            <a:off x="8879976" y="3328262"/>
            <a:ext cx="53279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현장외훈련(OFF-JT)</a:t>
            </a:r>
          </a:p>
          <a:p>
            <a:pPr algn="ctr"/>
            <a:r>
              <a:rPr lang="en-US" sz="30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공통직무이론교육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8" name="그룹 1008"/>
          <p:cNvGrpSpPr/>
          <p:nvPr/>
        </p:nvGrpSpPr>
        <p:grpSpPr>
          <a:xfrm>
            <a:off x="7318591" y="6485148"/>
            <a:ext cx="1634045" cy="2303078"/>
            <a:chOff x="7318591" y="6485148"/>
            <a:chExt cx="1634045" cy="230307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8591" y="6485148"/>
              <a:ext cx="1634045" cy="230307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8580328" y="6839057"/>
            <a:ext cx="532791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현장훈련(OJT)</a:t>
            </a:r>
          </a:p>
          <a:p>
            <a:pPr algn="ctr"/>
            <a:r>
              <a:rPr lang="en-US" sz="30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일+현장훈련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9" name="그룹 1009"/>
          <p:cNvGrpSpPr/>
          <p:nvPr/>
        </p:nvGrpSpPr>
        <p:grpSpPr>
          <a:xfrm>
            <a:off x="3500393" y="5032743"/>
            <a:ext cx="2757544" cy="1734286"/>
            <a:chOff x="3500393" y="5032743"/>
            <a:chExt cx="2757544" cy="173428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3500393" y="5032743"/>
              <a:ext cx="2757544" cy="173428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377422" y="5668185"/>
            <a:ext cx="2586669" cy="709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채 용</a:t>
            </a:r>
            <a:endParaRPr lang="en-US" dirty="0"/>
          </a:p>
        </p:txBody>
      </p:sp>
      <p:grpSp>
        <p:nvGrpSpPr>
          <p:cNvPr id="1010" name="그룹 1010"/>
          <p:cNvGrpSpPr/>
          <p:nvPr/>
        </p:nvGrpSpPr>
        <p:grpSpPr>
          <a:xfrm>
            <a:off x="12294081" y="5172711"/>
            <a:ext cx="2757544" cy="1734286"/>
            <a:chOff x="12294081" y="5172711"/>
            <a:chExt cx="2757544" cy="1734286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12294081" y="5172711"/>
              <a:ext cx="2757544" cy="173428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3056857" y="5446248"/>
            <a:ext cx="2586669" cy="1864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평 가</a:t>
            </a:r>
          </a:p>
          <a:p>
            <a:r>
              <a:rPr lang="en-US" sz="2700" kern="0" spc="-100" dirty="0">
                <a:solidFill>
                  <a:srgbClr val="AD1515"/>
                </a:solidFill>
                <a:latin typeface="S-Core Dream 6 Bold" pitchFamily="34" charset="0"/>
                <a:cs typeface="S-Core Dream 6 Bold" pitchFamily="34" charset="0"/>
              </a:rPr>
              <a:t>수 료</a:t>
            </a:r>
            <a:endParaRPr lang="en-US" dirty="0"/>
          </a:p>
        </p:txBody>
      </p:sp>
      <p:sp>
        <p:nvSpPr>
          <p:cNvPr id="44" name="Object 44"/>
          <p:cNvSpPr txBox="1"/>
          <p:nvPr/>
        </p:nvSpPr>
        <p:spPr>
          <a:xfrm>
            <a:off x="13943027" y="7715878"/>
            <a:ext cx="4268774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kern="0" spc="-1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외부평가 합격시 : 국가자격 취득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4A46FD3-AE9B-40C8-92BE-78E0F2997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54400" y="41156"/>
            <a:ext cx="2118057" cy="16353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97935" y="75965"/>
            <a:ext cx="1673527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8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2. 일학습병행 학생혜택</a:t>
            </a:r>
            <a:endParaRPr 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9333" y="2145916"/>
            <a:ext cx="88179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solidFill>
                  <a:srgbClr val="AD1515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 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-  3학년 2학기 겨울방학에 취업 확정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857" y="1652924"/>
            <a:ext cx="728385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1. 조기취업 확정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9333" y="3247279"/>
            <a:ext cx="2282924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 -  학교와 IPP사업단 교수의 지원 하에 기업 면접이 이루어지므로 합격률 높음 </a:t>
            </a:r>
          </a:p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 -  학생 혼자 준비할 경우 수십 번의 “서류 탈락 – 면접 탈락”다반사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8856" y="2759055"/>
            <a:ext cx="728385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2. 높은 합격률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200" y="4750830"/>
            <a:ext cx="186838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solidFill>
                  <a:srgbClr val="AD1515"/>
                </a:solidFill>
                <a:latin typeface="S-Core Dream 4 Regular" pitchFamily="34" charset="0"/>
                <a:cs typeface="S-Core Dream 4 Regular" pitchFamily="34" charset="0"/>
              </a:rPr>
              <a:t> </a:t>
            </a:r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- 기업에서는 신입보다 경력을 선호함.  3년 정도 재직 후 이직 시에도 도움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9389" y="4177945"/>
            <a:ext cx="10155286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3. 재학 중 실무경력을 쌓을 수 있는 기회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1200" y="5933902"/>
            <a:ext cx="1347176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- 180만원 내외 정부지원금 지급 (외부평가 응시 후 일시불 지급 예정)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8856" y="5404761"/>
            <a:ext cx="728385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4. 정부지원금 지급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333" y="7091790"/>
            <a:ext cx="1266957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  - OJT 훈련기간(약 7개월) 동안  매월 최저임금 이상의 급여 지급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9389" y="6643190"/>
            <a:ext cx="1398605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5. 기업에서 최저임금 이상의 급여 지급(OJT 훈련기간) 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8515" y="8386949"/>
            <a:ext cx="120396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  - 수업료의 0~35% (학교장학예산에 따라 일부 변동될 수 있음. 타 장학과 중복지급 불가) </a:t>
            </a:r>
          </a:p>
          <a:p>
            <a:r>
              <a:rPr lang="en-US" sz="2400" kern="0" spc="-200" dirty="0">
                <a:latin typeface="HY헤드라인M" panose="02030600000101010101" pitchFamily="18" charset="-127"/>
                <a:ea typeface="HY헤드라인M" panose="02030600000101010101" pitchFamily="18" charset="-127"/>
                <a:cs typeface="S-Core Dream 4 Regular" pitchFamily="34" charset="0"/>
              </a:rPr>
              <a:t> * 수업료 기준으로 타 장학금 100% 수혜시 일학습병행 장학금 제외됨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9891" y="7760874"/>
            <a:ext cx="1398605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6. 타대학과 차별화된 장학금 지급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CBB35C7-3DD2-49F5-A85D-787B8AD0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22836"/>
            <a:ext cx="2209800" cy="16300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52721" y="27214"/>
            <a:ext cx="1673527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8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3. 일학습병행 참여 현황</a:t>
            </a:r>
            <a:endParaRPr 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67556"/>
              </p:ext>
            </p:extLst>
          </p:nvPr>
        </p:nvGraphicFramePr>
        <p:xfrm>
          <a:off x="968125" y="3644713"/>
          <a:ext cx="6594429" cy="47414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1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연도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참여학생 수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참여기업 수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31명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32명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33명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37명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36명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6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2021년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2022</a:t>
                      </a:r>
                      <a:r>
                        <a:rPr lang="ko-KR" altLang="en-US" sz="2400" dirty="0"/>
                        <a:t>년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44명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altLang="ko-KR" sz="2400" dirty="0"/>
                        <a:t>33</a:t>
                      </a:r>
                      <a:r>
                        <a:rPr lang="ko-KR" altLang="en-US" sz="2400" dirty="0"/>
                        <a:t>명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16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55016"/>
              </p:ext>
            </p:extLst>
          </p:nvPr>
        </p:nvGraphicFramePr>
        <p:xfrm>
          <a:off x="7696200" y="3657612"/>
          <a:ext cx="10287001" cy="4276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참여학과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참여학생 수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참여학과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참여학생 수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7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 err="1">
                          <a:solidFill>
                            <a:schemeClr val="tx1"/>
                          </a:solidFill>
                        </a:rPr>
                        <a:t>디지털콘텐츠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컴퓨터 공학부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명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모바일소프트웨어트랙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전자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전자정보공학과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빅데이터트랙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사이버보안트랙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7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웹공학트랙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2400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</a:rPr>
                        <a:t>응용시스템공학과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tx1"/>
                          </a:solidFill>
                        </a:rPr>
                        <a:t>          4명</a:t>
                      </a:r>
                      <a:endParaRPr lang="en-US" altLang="ko-KR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77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금융테이터분석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424829" y="3046276"/>
            <a:ext cx="86209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* 연도별 SW관련 참여현황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1514" y="3046276"/>
            <a:ext cx="86209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* 2022년 상세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D0A24D-960F-4FF4-BEC2-7872885E8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27214"/>
            <a:ext cx="2286000" cy="15348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6437946D-26D6-460E-A247-3EC779DAEC3F}"/>
              </a:ext>
            </a:extLst>
          </p:cNvPr>
          <p:cNvSpPr txBox="1"/>
          <p:nvPr/>
        </p:nvSpPr>
        <p:spPr>
          <a:xfrm>
            <a:off x="1447800" y="4610100"/>
            <a:ext cx="150876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600" kern="0" spc="-8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II.  </a:t>
            </a:r>
            <a:r>
              <a:rPr lang="en-US" sz="9600" kern="0" spc="-8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IPP형</a:t>
            </a:r>
            <a:r>
              <a:rPr lang="en-US" sz="9600" kern="0" spc="-8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 </a:t>
            </a:r>
            <a:r>
              <a:rPr lang="en-US" sz="9600" kern="0" spc="-8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일학습병행</a:t>
            </a:r>
            <a:r>
              <a:rPr lang="en-US" sz="9600" kern="0" spc="-8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 </a:t>
            </a:r>
            <a:r>
              <a:rPr lang="en-US" sz="9600" kern="0" spc="-8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학사제도</a:t>
            </a:r>
            <a:r>
              <a:rPr lang="en-US" sz="9600" kern="0" spc="-8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 </a:t>
            </a:r>
            <a:endParaRPr lang="en-US" sz="9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1F3564-B59E-4709-ADE6-021AA5E7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0" y="0"/>
            <a:ext cx="2438400" cy="16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71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1136271" y="2361745"/>
            <a:ext cx="16178915" cy="2033059"/>
            <a:chOff x="1424828" y="2623114"/>
            <a:chExt cx="6746600" cy="2310219"/>
          </a:xfrm>
        </p:grpSpPr>
        <p:pic>
          <p:nvPicPr>
            <p:cNvPr id="2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828" y="2623114"/>
              <a:ext cx="6746600" cy="23102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16880" y="2614912"/>
            <a:ext cx="862099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참여대상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8256" y="3323902"/>
            <a:ext cx="154383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SW개발에 관심 </a:t>
            </a:r>
            <a:r>
              <a:rPr lang="en-US" sz="3200" kern="0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있는</a:t>
            </a:r>
            <a:r>
              <a:rPr lang="en-US" sz="32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  2024년 2월  </a:t>
            </a:r>
            <a:r>
              <a:rPr lang="en-US" sz="3200" kern="0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졸업</a:t>
            </a:r>
            <a:r>
              <a:rPr lang="en-US" sz="32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  </a:t>
            </a:r>
            <a:r>
              <a:rPr lang="en-US" sz="3200" kern="0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예정</a:t>
            </a:r>
            <a:r>
              <a:rPr lang="en-US" sz="32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  </a:t>
            </a:r>
            <a:r>
              <a:rPr lang="en-US" sz="3200" kern="0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학생</a:t>
            </a:r>
            <a:r>
              <a:rPr lang="en-US" sz="3200" kern="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-Core Dream 4 Regular" pitchFamily="34" charset="0"/>
                <a:cs typeface="S-Core Dream 4 Regular" pitchFamily="34" charset="0"/>
              </a:rPr>
              <a:t>   (졸업까지 1년이 남아있어야 참여 가능)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4" name="그룹 1004"/>
          <p:cNvGrpSpPr/>
          <p:nvPr/>
        </p:nvGrpSpPr>
        <p:grpSpPr>
          <a:xfrm>
            <a:off x="1177970" y="4525633"/>
            <a:ext cx="16178915" cy="2608368"/>
            <a:chOff x="8992729" y="2623114"/>
            <a:chExt cx="8482136" cy="293879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2729" y="2623114"/>
              <a:ext cx="8482136" cy="293879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24828" y="4791035"/>
            <a:ext cx="862099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참여기간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54200" y="294138"/>
            <a:ext cx="2231015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1. </a:t>
            </a:r>
            <a:r>
              <a:rPr lang="en-US" sz="8000" kern="0" spc="-9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참여대상</a:t>
            </a:r>
            <a:r>
              <a:rPr lang="en-US" sz="80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  및  기간,  NCS 자격기준</a:t>
            </a:r>
            <a:endParaRPr lang="en-US" sz="8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92268"/>
              </p:ext>
            </p:extLst>
          </p:nvPr>
        </p:nvGraphicFramePr>
        <p:xfrm>
          <a:off x="1376419" y="5292653"/>
          <a:ext cx="15698621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32659825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>
                          <a:solidFill>
                            <a:srgbClr val="FF0000"/>
                          </a:solidFill>
                        </a:rPr>
                        <a:t>연계과정</a:t>
                      </a:r>
                      <a:endParaRPr lang="en-US" altLang="ko-KR" sz="2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ko-KR" sz="2400" dirty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ko-KR" altLang="en-US" sz="2400" dirty="0">
                          <a:solidFill>
                            <a:srgbClr val="FF0000"/>
                          </a:solidFill>
                        </a:rPr>
                        <a:t>개월</a:t>
                      </a:r>
                      <a:r>
                        <a:rPr lang="en-US" altLang="ko-KR" sz="2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OFF-JT
(학교수업)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OJT
(기업실습)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총 기간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2023.1 ~ 2023.2</a:t>
                      </a: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2023.3 ~ 2023.7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OFF-JT 종료 후 ~ 2024.2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2023.3 ~ 2024.2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06" name="그룹 1006"/>
          <p:cNvGrpSpPr/>
          <p:nvPr/>
        </p:nvGrpSpPr>
        <p:grpSpPr>
          <a:xfrm>
            <a:off x="1182453" y="7312320"/>
            <a:ext cx="16195974" cy="2680542"/>
            <a:chOff x="7845096" y="6045926"/>
            <a:chExt cx="8482136" cy="315576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5096" y="6045926"/>
              <a:ext cx="8482136" cy="315576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424829" y="7451966"/>
            <a:ext cx="862099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NCS 자격기준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56818"/>
              </p:ext>
            </p:extLst>
          </p:nvPr>
        </p:nvGraphicFramePr>
        <p:xfrm>
          <a:off x="1381841" y="8053277"/>
          <a:ext cx="15771172" cy="1716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NCS 자격명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상세내용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3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SW개발자 (level5)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시스템의 설계 명세를 이해하여 </a:t>
                      </a:r>
                      <a:r>
                        <a:rPr lang="en-US" sz="3200" dirty="0" err="1"/>
                        <a:t>응용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소프트웨어개발</a:t>
                      </a:r>
                      <a:r>
                        <a:rPr lang="en-US" sz="3200" dirty="0"/>
                        <a:t> 및 테스트 업무를 수행하는 직종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14B6BB8E-F888-4561-82C8-0830F3EBC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200" y="0"/>
            <a:ext cx="2209800" cy="18756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193457" y="1124571"/>
            <a:ext cx="2742857" cy="493714"/>
            <a:chOff x="-193457" y="1124571"/>
            <a:chExt cx="274285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-193457" y="1124571"/>
              <a:ext cx="2742857" cy="4937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85378" y="138948"/>
            <a:ext cx="1673527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2. </a:t>
            </a:r>
            <a:r>
              <a:rPr lang="en-US" sz="8000" kern="0" spc="-9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참여학생</a:t>
            </a:r>
            <a:r>
              <a:rPr lang="en-US" sz="8000" kern="0" spc="-900" dirty="0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  </a:t>
            </a:r>
            <a:r>
              <a:rPr lang="en-US" sz="8000" kern="0" spc="-9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Black Han Sans" pitchFamily="34" charset="0"/>
              </a:rPr>
              <a:t>학점인정</a:t>
            </a:r>
            <a:endParaRPr lang="en-US" sz="8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62330"/>
              </p:ext>
            </p:extLst>
          </p:nvPr>
        </p:nvGraphicFramePr>
        <p:xfrm>
          <a:off x="1295400" y="1866900"/>
          <a:ext cx="16408036" cy="61722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7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구분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시기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모바일소프트웨어/빅데이터
디지털콘텐츠가상현실/웹공학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컴퓨터공학부 트랙 외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비고</a:t>
                      </a:r>
                      <a:endParaRPr lang="en-US" sz="24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084"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OFF-JT
(학교수업)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1학기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일학습병행</a:t>
                      </a:r>
                      <a:r>
                        <a:rPr lang="en-US" sz="2400" dirty="0"/>
                        <a:t> OFF-JT교과목
전선 9학점 필수수강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일학습병행</a:t>
                      </a:r>
                      <a:r>
                        <a:rPr lang="en-US" sz="2400" dirty="0"/>
                        <a:t> OFF-JT교과목
일선 9학점 필수수강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학사가능범위</a:t>
                      </a:r>
                      <a:r>
                        <a:rPr lang="en-US" sz="2400" dirty="0"/>
                        <a:t> 내에서
개인별 필요과목
수강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298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여름계절학기</a:t>
                      </a:r>
                      <a:r>
                        <a:rPr lang="en-US" sz="2400" dirty="0"/>
                        <a:t>
(상상더학기)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일학습병행</a:t>
                      </a:r>
                      <a:r>
                        <a:rPr lang="en-US" sz="2400" dirty="0"/>
                        <a:t> OFF-JT교과목
전선 3학점 필수수강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일학습병행</a:t>
                      </a:r>
                      <a:r>
                        <a:rPr lang="en-US" sz="2400" dirty="0"/>
                        <a:t> OFF-JT교과목
일선 3학점 필수수강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971"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OJT
(기업실습)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겨울</a:t>
                      </a:r>
                      <a:r>
                        <a:rPr lang="en-US" sz="2400" dirty="0" err="1"/>
                        <a:t>계절학기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전선 최대 6학점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전선 최대 6학점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계절학기</a:t>
                      </a:r>
                      <a:r>
                        <a:rPr lang="en-US" sz="2400" dirty="0"/>
                        <a:t> 비용
본인 부담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3298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2학기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전선</a:t>
                      </a:r>
                      <a:r>
                        <a:rPr lang="en-US" sz="2400" dirty="0"/>
                        <a:t> 12학점 + 일선 3학점
총 15학점 이내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전선 6학점 + 전필 6학점(트랙당 최대 3학점) + 일선 3학점
총 15학점 이내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295400" y="8152359"/>
            <a:ext cx="1640803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* 3학년 2학기 겨울계절학기 : 2학기만 개설되는 강좌 졸업에 필요할 경우 수강</a:t>
            </a:r>
          </a:p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** 트랙제 시행 및 규정 개정으로 인하여 학점인정 방식 변경될 수 있음</a:t>
            </a:r>
          </a:p>
          <a:p>
            <a:r>
              <a:rPr lang="en-US" sz="2400" kern="0" spc="-1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-Core Dream 6 Bold" pitchFamily="34" charset="0"/>
              </a:rPr>
              <a:t>*** 트랙장/학과장 승인 필수</a:t>
            </a:r>
            <a:endParaRPr lang="en-US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193146B-F50B-4065-B4D0-91137004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779" y="0"/>
            <a:ext cx="2080386" cy="1684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1725</Words>
  <Application>Microsoft Office PowerPoint</Application>
  <PresentationFormat>사용자 지정</PresentationFormat>
  <Paragraphs>428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?? ??</vt:lpstr>
      <vt:lpstr>Alfa Slab One</vt:lpstr>
      <vt:lpstr>Black Han Sans</vt:lpstr>
      <vt:lpstr>HY헤드라인M</vt:lpstr>
      <vt:lpstr>S-Core Dream 4 Regular</vt:lpstr>
      <vt:lpstr>S-Core Dream 6 Bold</vt:lpstr>
      <vt:lpstr>맑은 고딕</vt:lpstr>
      <vt:lpstr>Arial</vt:lpstr>
      <vt:lpstr>Arial Black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32</cp:revision>
  <dcterms:created xsi:type="dcterms:W3CDTF">2022-08-26T14:16:09Z</dcterms:created>
  <dcterms:modified xsi:type="dcterms:W3CDTF">2022-10-12T23:32:10Z</dcterms:modified>
</cp:coreProperties>
</file>